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64" r:id="rId1"/>
  </p:sldMasterIdLst>
  <p:sldIdLst>
    <p:sldId id="256" r:id="rId2"/>
    <p:sldId id="257" r:id="rId3"/>
    <p:sldId id="263" r:id="rId4"/>
    <p:sldId id="261" r:id="rId5"/>
    <p:sldId id="258" r:id="rId6"/>
    <p:sldId id="260" r:id="rId7"/>
    <p:sldId id="275" r:id="rId8"/>
    <p:sldId id="276" r:id="rId9"/>
    <p:sldId id="277" r:id="rId10"/>
    <p:sldId id="278" r:id="rId11"/>
    <p:sldId id="279" r:id="rId12"/>
    <p:sldId id="286" r:id="rId13"/>
    <p:sldId id="281" r:id="rId14"/>
    <p:sldId id="282" r:id="rId15"/>
    <p:sldId id="283" r:id="rId16"/>
    <p:sldId id="284" r:id="rId17"/>
    <p:sldId id="285" r:id="rId18"/>
    <p:sldId id="272" r:id="rId19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80" d="100"/>
          <a:sy n="80" d="100"/>
        </p:scale>
        <p:origin x="60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3/30/2016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240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3/30/2016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45487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3/30/2016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12516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3/30/2016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990815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3/30/2016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311244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3/30/2016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28607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3/30/2016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290167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3/30/2016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3657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3/30/2016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179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3/30/2016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74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3/30/2016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64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3/30/2016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153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3/30/2016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260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3/30/2016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196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3/30/2016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354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3/30/2016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551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5586B75A-687E-405C-8A0B-8D00578BA2C3}" type="datetimeFigureOut">
              <a:rPr lang="en-US" smtClean="0"/>
              <a:pPr/>
              <a:t>3/30/2016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749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5586B75A-687E-405C-8A0B-8D00578BA2C3}" type="datetimeFigureOut">
              <a:rPr lang="en-US" smtClean="0"/>
              <a:pPr/>
              <a:t>3/30/2016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3593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  <p:sldLayoutId id="2147483877" r:id="rId13"/>
    <p:sldLayoutId id="2147483878" r:id="rId14"/>
    <p:sldLayoutId id="2147483879" r:id="rId15"/>
    <p:sldLayoutId id="2147483880" r:id="rId16"/>
    <p:sldLayoutId id="2147483881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g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13" Type="http://schemas.openxmlformats.org/officeDocument/2006/relationships/image" Target="../media/image84.png"/><Relationship Id="rId3" Type="http://schemas.openxmlformats.org/officeDocument/2006/relationships/image" Target="../media/image76.png"/><Relationship Id="rId7" Type="http://schemas.openxmlformats.org/officeDocument/2006/relationships/hyperlink" Target="https://www.google.com/url?sa=i&amp;rct=j&amp;q=&amp;esrc=s&amp;frm=1&amp;source=images&amp;cd=&amp;cad=rja&amp;uact=8&amp;ved=0CAcQjRw&amp;url=https://www.sherwin-williams.com/homeowners/color/find-and-explore-colors/paint-colors-by-family/SW7042-shoji-white/&amp;ei=zkh3VdakHbKBsQSPhYKwDg&amp;bvm=bv.95039771,d.cWc&amp;psig=AFQjCNEF3dOhpIBN2t51ECfvfxzYL5RyZA&amp;ust=1433967181350113" TargetMode="External"/><Relationship Id="rId12" Type="http://schemas.openxmlformats.org/officeDocument/2006/relationships/image" Target="../media/image8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11" Type="http://schemas.openxmlformats.org/officeDocument/2006/relationships/image" Target="../media/image82.jpeg"/><Relationship Id="rId5" Type="http://schemas.openxmlformats.org/officeDocument/2006/relationships/hyperlink" Target="http://atlascarpetmills.com/products/151-Charleston/skus/4537-CH05-Gourmet-Honey" TargetMode="External"/><Relationship Id="rId10" Type="http://schemas.openxmlformats.org/officeDocument/2006/relationships/image" Target="../media/image81.jpg"/><Relationship Id="rId4" Type="http://schemas.openxmlformats.org/officeDocument/2006/relationships/image" Target="../media/image77.png"/><Relationship Id="rId9" Type="http://schemas.openxmlformats.org/officeDocument/2006/relationships/image" Target="../media/image8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2.gif"/><Relationship Id="rId7" Type="http://schemas.openxmlformats.org/officeDocument/2006/relationships/image" Target="../media/image89.png"/><Relationship Id="rId12" Type="http://schemas.openxmlformats.org/officeDocument/2006/relationships/image" Target="../media/image85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8.jpeg"/><Relationship Id="rId11" Type="http://schemas.openxmlformats.org/officeDocument/2006/relationships/oleObject" Target="../embeddings/oleObject1.bin"/><Relationship Id="rId5" Type="http://schemas.openxmlformats.org/officeDocument/2006/relationships/image" Target="../media/image87.jpg"/><Relationship Id="rId10" Type="http://schemas.openxmlformats.org/officeDocument/2006/relationships/image" Target="../media/image92.jpeg"/><Relationship Id="rId4" Type="http://schemas.openxmlformats.org/officeDocument/2006/relationships/image" Target="../media/image86.jpg"/><Relationship Id="rId9" Type="http://schemas.openxmlformats.org/officeDocument/2006/relationships/image" Target="../media/image9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jp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12" Type="http://schemas.openxmlformats.org/officeDocument/2006/relationships/image" Target="../media/image14.jpg"/><Relationship Id="rId17" Type="http://schemas.openxmlformats.org/officeDocument/2006/relationships/image" Target="../media/image18.png"/><Relationship Id="rId2" Type="http://schemas.openxmlformats.org/officeDocument/2006/relationships/image" Target="../media/image4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11" Type="http://schemas.openxmlformats.org/officeDocument/2006/relationships/image" Target="../media/image13.jpg"/><Relationship Id="rId5" Type="http://schemas.openxmlformats.org/officeDocument/2006/relationships/image" Target="../media/image7.png"/><Relationship Id="rId15" Type="http://schemas.openxmlformats.org/officeDocument/2006/relationships/image" Target="../media/image16.pn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Relationship Id="rId1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6.png"/><Relationship Id="rId18" Type="http://schemas.openxmlformats.org/officeDocument/2006/relationships/image" Target="../media/image29.png"/><Relationship Id="rId26" Type="http://schemas.openxmlformats.org/officeDocument/2006/relationships/image" Target="../media/image36.png"/><Relationship Id="rId3" Type="http://schemas.openxmlformats.org/officeDocument/2006/relationships/image" Target="../media/image20.gif"/><Relationship Id="rId21" Type="http://schemas.openxmlformats.org/officeDocument/2006/relationships/image" Target="../media/image32.png"/><Relationship Id="rId7" Type="http://schemas.openxmlformats.org/officeDocument/2006/relationships/hyperlink" Target="http://www.google.com/url?sa=i&amp;rct=j&amp;q=&amp;esrc=s&amp;source=images&amp;cd=&amp;cad=rja&amp;docid=TSQpQ4xmynQjdM&amp;tbnid=LU2S7S7Ij_AfmM:&amp;ved=0CAUQjRw&amp;url=http://www.builderdesigns.com/&amp;ei=dJjVUveJEoTrkQeOpoDoCw&amp;bvm=bv.59378465,d.eW0&amp;psig=AFQjCNFIxT5GlMS_X4VfjwhzyjRMsOSlxA&amp;ust=1389816274797389" TargetMode="External"/><Relationship Id="rId12" Type="http://schemas.openxmlformats.org/officeDocument/2006/relationships/hyperlink" Target="http://www.marshallfinancial.com/" TargetMode="External"/><Relationship Id="rId17" Type="http://schemas.openxmlformats.org/officeDocument/2006/relationships/image" Target="../media/image28.jpg"/><Relationship Id="rId25" Type="http://schemas.openxmlformats.org/officeDocument/2006/relationships/image" Target="../media/image35.png"/><Relationship Id="rId33" Type="http://schemas.openxmlformats.org/officeDocument/2006/relationships/image" Target="../media/image40.jpeg"/><Relationship Id="rId2" Type="http://schemas.openxmlformats.org/officeDocument/2006/relationships/image" Target="../media/image19.jpeg"/><Relationship Id="rId16" Type="http://schemas.openxmlformats.org/officeDocument/2006/relationships/hyperlink" Target="http://www.google.com/url?sa=i&amp;rct=j&amp;q=&amp;esrc=s&amp;source=images&amp;cd=&amp;cad=rja&amp;uact=8&amp;docid=PQwt0QgnHu4HFM&amp;tbnid=3LNaNUBYSLCPbM:&amp;ved=0CAUQjRw&amp;url=http://www.bozzutoresidentreferral.com/&amp;ei=ewQGVJSkEda2yAShzoDQDg&amp;bvm=bv.74115972,d.eXY&amp;psig=AFQjCNFiSf9-wXtv68HZSyZh0RJ1Otuinw&amp;ust=1409766906359080" TargetMode="External"/><Relationship Id="rId20" Type="http://schemas.openxmlformats.org/officeDocument/2006/relationships/image" Target="../media/image31.jpeg"/><Relationship Id="rId29" Type="http://schemas.openxmlformats.org/officeDocument/2006/relationships/hyperlink" Target="http://www.google.com/url?sa=i&amp;rct=j&amp;q=&amp;esrc=s&amp;source=images&amp;cd=&amp;cad=rja&amp;docid=kq4Etl24RjyMnM&amp;tbnid=Z4ddNjiSovih2M:&amp;ved=0CAUQjRw&amp;url=http://dulosmedia.org/&amp;ei=BZbVUqyLIImQkAfDiICIDg&amp;bvm=bv.59378465,d.eW0&amp;psig=AFQjCNFtzlrcwGfeXGOegasBfGuSTyWGUA&amp;ust=1389815605770638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11" Type="http://schemas.openxmlformats.org/officeDocument/2006/relationships/image" Target="../media/image25.jpeg"/><Relationship Id="rId24" Type="http://schemas.openxmlformats.org/officeDocument/2006/relationships/hyperlink" Target="http://www.google.com/url?sa=i&amp;rct=j&amp;q=&amp;esrc=s&amp;source=images&amp;cd=&amp;cad=rja&amp;docid=cu5o7b026OtO3M&amp;tbnid=slfh6l9dOIM1YM:&amp;ved=0CAUQjRw&amp;url=http://www.mckeegroup.net/office/&amp;ei=tJfVUoawDdPNkQfBxoDwBA&amp;bvm=bv.59378465,d.eW0&amp;psig=AFQjCNHy7T18ipi5w740_lpT6JwAOerotw&amp;ust=1389816073684545" TargetMode="External"/><Relationship Id="rId32" Type="http://schemas.openxmlformats.org/officeDocument/2006/relationships/hyperlink" Target="http://theroostergroup.files.wordpress.com/2010/04/77hudson_logo.jpg" TargetMode="External"/><Relationship Id="rId5" Type="http://schemas.openxmlformats.org/officeDocument/2006/relationships/hyperlink" Target="http://www.google.com/imgres?sa=X&amp;biw=1280&amp;bih=676&amp;tbm=isch&amp;tbnid=C_UmFmRytj7-rM:&amp;imgrefurl=http://opt4success.net/meet-jane/our-elite-clients/&amp;docid=Nca0W0BGd6q3cM&amp;imgurl=http://opt4success.net/wp-content/uploads/Z-Mignatti_Logo-TM-1.gif&amp;w=1473&amp;h=737&amp;ei=lpTVUoLgIcrskQeG5ICgDA&amp;zoom=1&amp;ved=0CHwQhBwwDA&amp;iact=rc&amp;dur=575&amp;page=1&amp;start=0&amp;ndsp=17" TargetMode="External"/><Relationship Id="rId15" Type="http://schemas.openxmlformats.org/officeDocument/2006/relationships/image" Target="../media/image2.gif"/><Relationship Id="rId23" Type="http://schemas.openxmlformats.org/officeDocument/2006/relationships/image" Target="../media/image34.jpeg"/><Relationship Id="rId28" Type="http://schemas.openxmlformats.org/officeDocument/2006/relationships/image" Target="../media/image37.gif"/><Relationship Id="rId10" Type="http://schemas.openxmlformats.org/officeDocument/2006/relationships/image" Target="../media/image24.jpeg"/><Relationship Id="rId19" Type="http://schemas.openxmlformats.org/officeDocument/2006/relationships/image" Target="../media/image30.gif"/><Relationship Id="rId31" Type="http://schemas.openxmlformats.org/officeDocument/2006/relationships/image" Target="../media/image39.png"/><Relationship Id="rId4" Type="http://schemas.openxmlformats.org/officeDocument/2006/relationships/image" Target="../media/image21.jpeg"/><Relationship Id="rId9" Type="http://schemas.openxmlformats.org/officeDocument/2006/relationships/hyperlink" Target="http://www.google.com/url?sa=i&amp;rct=j&amp;q=&amp;esrc=s&amp;source=images&amp;cd=&amp;cad=rja&amp;docid=T9eQNs0Ir2G8iM&amp;tbnid=DZJAf8iLqtsuvM:&amp;ved=0CAUQjRw&amp;url=http://www.hornrock.com/&amp;ei=qZbVUvOYGZHOkQeRz4HYDA&amp;bvm=bv.59378465,d.eW0&amp;psig=AFQjCNGwSo-JOkUMPcni51OsseAvRS97ZQ&amp;ust=1389815801293223" TargetMode="External"/><Relationship Id="rId14" Type="http://schemas.openxmlformats.org/officeDocument/2006/relationships/image" Target="../media/image27.jpeg"/><Relationship Id="rId22" Type="http://schemas.openxmlformats.org/officeDocument/2006/relationships/image" Target="../media/image33.jpeg"/><Relationship Id="rId27" Type="http://schemas.openxmlformats.org/officeDocument/2006/relationships/hyperlink" Target="http://www.guidihomes.com/" TargetMode="External"/><Relationship Id="rId30" Type="http://schemas.openxmlformats.org/officeDocument/2006/relationships/image" Target="../media/image38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jpg"/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12" Type="http://schemas.openxmlformats.org/officeDocument/2006/relationships/image" Target="../media/image50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12" Type="http://schemas.openxmlformats.org/officeDocument/2006/relationships/image" Target="../media/image52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hyperlink" Target="http://www.sandleroffice.com/wp-content/uploads/2015/06/zo_1415010620Jonathan-4-Zoom-v3.jpg" TargetMode="External"/><Relationship Id="rId18" Type="http://schemas.openxmlformats.org/officeDocument/2006/relationships/image" Target="../media/image63.jpeg"/><Relationship Id="rId3" Type="http://schemas.openxmlformats.org/officeDocument/2006/relationships/image" Target="../media/image53.jpeg"/><Relationship Id="rId7" Type="http://schemas.openxmlformats.org/officeDocument/2006/relationships/image" Target="../media/image56.jpeg"/><Relationship Id="rId12" Type="http://schemas.openxmlformats.org/officeDocument/2006/relationships/image" Target="../media/image60.jpeg"/><Relationship Id="rId17" Type="http://schemas.openxmlformats.org/officeDocument/2006/relationships/hyperlink" Target="http://www.sandleroffice.com/wp-content/uploads/2015/08/617.01-ins.jpg" TargetMode="External"/><Relationship Id="rId2" Type="http://schemas.openxmlformats.org/officeDocument/2006/relationships/image" Target="../media/image2.gif"/><Relationship Id="rId16" Type="http://schemas.openxmlformats.org/officeDocument/2006/relationships/image" Target="../media/image62.jpeg"/><Relationship Id="rId20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11" Type="http://schemas.openxmlformats.org/officeDocument/2006/relationships/hyperlink" Target="http://www.sandleroffice.com/wp-content/uploads/2015/06/zm_1385635108Altea_23_zoom.jpg" TargetMode="External"/><Relationship Id="rId5" Type="http://schemas.openxmlformats.org/officeDocument/2006/relationships/image" Target="../media/image54.jpeg"/><Relationship Id="rId15" Type="http://schemas.openxmlformats.org/officeDocument/2006/relationships/hyperlink" Target="http://www.sandleroffice.com/wp-content/uploads/2015/06/zo_1414418474Concept-2-Zoom-v3.jpg" TargetMode="External"/><Relationship Id="rId10" Type="http://schemas.openxmlformats.org/officeDocument/2006/relationships/image" Target="../media/image59.jpeg"/><Relationship Id="rId19" Type="http://schemas.openxmlformats.org/officeDocument/2006/relationships/hyperlink" Target="http://www.sandleroffice.com/products/#filter=.workstations" TargetMode="External"/><Relationship Id="rId4" Type="http://schemas.openxmlformats.org/officeDocument/2006/relationships/hyperlink" Target="http://www.sandleroffice.com/wp-content/uploads/2015/06/alternative_zoom_2_1415202015First-Class-2-Zoom.jpg" TargetMode="External"/><Relationship Id="rId9" Type="http://schemas.openxmlformats.org/officeDocument/2006/relationships/image" Target="../media/image58.jpeg"/><Relationship Id="rId14" Type="http://schemas.openxmlformats.org/officeDocument/2006/relationships/image" Target="../media/image6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Gacek Design Group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Architectural Interiors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154" y="1357314"/>
            <a:ext cx="2535935" cy="151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5250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539" y="768627"/>
            <a:ext cx="2790908" cy="1905000"/>
          </a:xfrm>
        </p:spPr>
        <p:txBody>
          <a:bodyPr/>
          <a:lstStyle/>
          <a:p>
            <a:r>
              <a:rPr lang="en-US" dirty="0" smtClean="0"/>
              <a:t>What You Can Expect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5736" y="954839"/>
            <a:ext cx="8643067" cy="5434717"/>
          </a:xfrm>
        </p:spPr>
        <p:txBody>
          <a:bodyPr>
            <a:normAutofit fontScale="92500"/>
          </a:bodyPr>
          <a:lstStyle/>
          <a:p>
            <a:pPr marL="914400" lvl="2" indent="0">
              <a:buNone/>
            </a:pPr>
            <a:r>
              <a:rPr lang="en-US" sz="1700" dirty="0" smtClean="0"/>
              <a:t>Successful design evokes an emotional response.  The creative process is where we illustrate the Gacek Design Group signature style - a blend of natural elements with timeless, classic design.</a:t>
            </a:r>
          </a:p>
          <a:p>
            <a:pPr marL="914400" lvl="2" indent="0">
              <a:buNone/>
            </a:pPr>
            <a:endParaRPr lang="en-US" sz="1700" dirty="0"/>
          </a:p>
          <a:p>
            <a:pPr lvl="2"/>
            <a:r>
              <a:rPr lang="en-US" dirty="0" smtClean="0"/>
              <a:t>DESIGN PRESENTATION</a:t>
            </a:r>
          </a:p>
          <a:p>
            <a:pPr lvl="3"/>
            <a:r>
              <a:rPr lang="en-US" dirty="0" smtClean="0"/>
              <a:t>Presentation format to include project research findings</a:t>
            </a:r>
          </a:p>
          <a:p>
            <a:pPr lvl="2"/>
            <a:r>
              <a:rPr lang="en-US" dirty="0" smtClean="0"/>
              <a:t>DESIGN NARRATIVE </a:t>
            </a:r>
          </a:p>
          <a:p>
            <a:pPr lvl="3"/>
            <a:r>
              <a:rPr lang="en-US" dirty="0" smtClean="0"/>
              <a:t>Documented story that walks you through the space layout</a:t>
            </a:r>
            <a:endParaRPr lang="en-US" dirty="0"/>
          </a:p>
          <a:p>
            <a:pPr lvl="2"/>
            <a:r>
              <a:rPr lang="en-US" dirty="0" smtClean="0"/>
              <a:t>DESIGN PLAN – includes the following:</a:t>
            </a:r>
            <a:endParaRPr lang="en-US" dirty="0"/>
          </a:p>
          <a:p>
            <a:pPr lvl="3"/>
            <a:r>
              <a:rPr lang="en-US" dirty="0" smtClean="0"/>
              <a:t>Draw a space plan and furniture plan</a:t>
            </a:r>
          </a:p>
          <a:p>
            <a:pPr lvl="3"/>
            <a:r>
              <a:rPr lang="en-US" dirty="0" smtClean="0"/>
              <a:t>Create Inspirationa</a:t>
            </a:r>
            <a:r>
              <a:rPr lang="en-US" dirty="0"/>
              <a:t>l</a:t>
            </a:r>
            <a:r>
              <a:rPr lang="en-US" dirty="0" smtClean="0"/>
              <a:t> Design Boards </a:t>
            </a:r>
          </a:p>
          <a:p>
            <a:pPr lvl="3"/>
            <a:r>
              <a:rPr lang="en-US" dirty="0" smtClean="0"/>
              <a:t>Draw elevations (including millwork) to illustrate memorable focal points  </a:t>
            </a:r>
          </a:p>
          <a:p>
            <a:pPr lvl="3"/>
            <a:r>
              <a:rPr lang="en-US" dirty="0" smtClean="0"/>
              <a:t>Complete a detailed FINISH SCHEDULE with paint, wall covering, and specialty finishes</a:t>
            </a:r>
          </a:p>
          <a:p>
            <a:pPr lvl="3"/>
            <a:r>
              <a:rPr lang="en-US" dirty="0" smtClean="0"/>
              <a:t>Select materials and create a job specification document </a:t>
            </a:r>
          </a:p>
          <a:p>
            <a:pPr lvl="3"/>
            <a:r>
              <a:rPr lang="en-US" dirty="0" smtClean="0"/>
              <a:t>Present a design board illustrating color palette, furnishings, fabrics, art, lighting, rugs, and accessories </a:t>
            </a:r>
          </a:p>
          <a:p>
            <a:pPr lvl="3"/>
            <a:r>
              <a:rPr lang="en-US" dirty="0" smtClean="0"/>
              <a:t>Select and collaborate with custom fabricators for window treatments, and soft goods</a:t>
            </a:r>
          </a:p>
          <a:p>
            <a:pPr marL="1371600" lvl="3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39" y="119270"/>
            <a:ext cx="1400395" cy="835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3253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026" y="609600"/>
            <a:ext cx="1701579" cy="1905000"/>
          </a:xfrm>
        </p:spPr>
        <p:txBody>
          <a:bodyPr/>
          <a:lstStyle/>
          <a:p>
            <a:r>
              <a:rPr lang="en-US" dirty="0" smtClean="0"/>
              <a:t>Design Plan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5189" y="609600"/>
            <a:ext cx="9883471" cy="2576223"/>
          </a:xfrm>
        </p:spPr>
        <p:txBody>
          <a:bodyPr>
            <a:normAutofit/>
          </a:bodyPr>
          <a:lstStyle/>
          <a:p>
            <a:pPr marL="914400" lvl="2" indent="0">
              <a:buNone/>
            </a:pPr>
            <a:r>
              <a:rPr lang="en-US" sz="2400" dirty="0" smtClean="0"/>
              <a:t>Design Boards  - Amenity Spaces - Modern Asian Design Style</a:t>
            </a:r>
            <a:endParaRPr lang="en-US" sz="2400" dirty="0"/>
          </a:p>
          <a:p>
            <a:pPr marL="914400" lvl="2" indent="0">
              <a:buNone/>
            </a:pPr>
            <a:endParaRPr lang="en-US" sz="2400" dirty="0"/>
          </a:p>
          <a:p>
            <a:pPr lvl="1"/>
            <a:endParaRPr lang="en-US" sz="2600" dirty="0"/>
          </a:p>
          <a:p>
            <a:pPr lvl="1"/>
            <a:endParaRPr lang="en-US" sz="26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47" y="254732"/>
            <a:ext cx="1400395" cy="8355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117" y="1594016"/>
            <a:ext cx="2925754" cy="45216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438" y="1594017"/>
            <a:ext cx="2934753" cy="45355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759" y="1562696"/>
            <a:ext cx="2949168" cy="45668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62459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67" y="609600"/>
            <a:ext cx="1701579" cy="1905000"/>
          </a:xfrm>
        </p:spPr>
        <p:txBody>
          <a:bodyPr/>
          <a:lstStyle/>
          <a:p>
            <a:r>
              <a:rPr lang="en-US" dirty="0" smtClean="0"/>
              <a:t>Design Plan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4299" y="516834"/>
            <a:ext cx="9576769" cy="2671638"/>
          </a:xfrm>
        </p:spPr>
        <p:txBody>
          <a:bodyPr>
            <a:normAutofit/>
          </a:bodyPr>
          <a:lstStyle/>
          <a:p>
            <a:pPr marL="914400" lvl="2" indent="0">
              <a:buNone/>
            </a:pPr>
            <a:r>
              <a:rPr lang="en-US" sz="2400" dirty="0" smtClean="0"/>
              <a:t>Design Boards  - Amenity Spaces - Modern Asian Design Style</a:t>
            </a:r>
            <a:endParaRPr lang="en-US" sz="2400" dirty="0"/>
          </a:p>
          <a:p>
            <a:pPr marL="914400" lvl="2" indent="0">
              <a:buNone/>
            </a:pPr>
            <a:endParaRPr lang="en-US" sz="2400" dirty="0"/>
          </a:p>
          <a:p>
            <a:pPr lvl="1"/>
            <a:endParaRPr lang="en-US" sz="2600" dirty="0"/>
          </a:p>
          <a:p>
            <a:pPr lvl="1"/>
            <a:endParaRPr lang="en-US" sz="26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92" y="302440"/>
            <a:ext cx="1400395" cy="8355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96" y="1517699"/>
            <a:ext cx="3077119" cy="47555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013" y="1517699"/>
            <a:ext cx="2982352" cy="47555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010" y="1517699"/>
            <a:ext cx="3135650" cy="47555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68153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19" y="609600"/>
            <a:ext cx="1741336" cy="1905000"/>
          </a:xfrm>
        </p:spPr>
        <p:txBody>
          <a:bodyPr/>
          <a:lstStyle/>
          <a:p>
            <a:r>
              <a:rPr lang="en-US" dirty="0" smtClean="0"/>
              <a:t>Design Plan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7487" y="971044"/>
            <a:ext cx="10139320" cy="5425779"/>
          </a:xfrm>
        </p:spPr>
        <p:txBody>
          <a:bodyPr>
            <a:normAutofit/>
          </a:bodyPr>
          <a:lstStyle/>
          <a:p>
            <a:pPr marL="1371600" lvl="3" indent="0">
              <a:buNone/>
            </a:pPr>
            <a:r>
              <a:rPr lang="en-US" sz="2800" dirty="0" smtClean="0"/>
              <a:t>Elevations to illustrate memorable focal points – office space lobby detail</a:t>
            </a:r>
          </a:p>
          <a:p>
            <a:pPr marL="1371600" lvl="3" indent="0">
              <a:buNone/>
            </a:pPr>
            <a:r>
              <a:rPr lang="en-US" sz="2800" dirty="0" smtClean="0"/>
              <a:t> </a:t>
            </a:r>
          </a:p>
          <a:p>
            <a:pPr marL="1371600" lvl="3" indent="0">
              <a:buNone/>
            </a:pPr>
            <a:endParaRPr lang="en-US" dirty="0"/>
          </a:p>
          <a:p>
            <a:pPr marL="1371600" lvl="3" indent="0">
              <a:buNone/>
            </a:pPr>
            <a:endParaRPr lang="en-US" dirty="0" smtClean="0"/>
          </a:p>
          <a:p>
            <a:pPr lvl="3"/>
            <a:endParaRPr lang="en-US" dirty="0"/>
          </a:p>
          <a:p>
            <a:pPr lvl="3"/>
            <a:endParaRPr lang="en-US" dirty="0" smtClean="0"/>
          </a:p>
          <a:p>
            <a:pPr lvl="3"/>
            <a:endParaRPr lang="en-US" dirty="0"/>
          </a:p>
          <a:p>
            <a:pPr lvl="3"/>
            <a:endParaRPr lang="en-US" dirty="0"/>
          </a:p>
          <a:p>
            <a:pPr lvl="2"/>
            <a:endParaRPr lang="en-US" sz="2400" dirty="0"/>
          </a:p>
          <a:p>
            <a:pPr lvl="2"/>
            <a:endParaRPr lang="en-US" sz="2400" dirty="0"/>
          </a:p>
          <a:p>
            <a:pPr lvl="1"/>
            <a:endParaRPr lang="en-US" sz="2600" dirty="0"/>
          </a:p>
          <a:p>
            <a:pPr lvl="1"/>
            <a:endParaRPr lang="en-US" sz="26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44" y="254733"/>
            <a:ext cx="1400395" cy="8355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7951" y="1897618"/>
            <a:ext cx="6104038" cy="43535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8709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075" y="609600"/>
            <a:ext cx="1701579" cy="1905000"/>
          </a:xfrm>
        </p:spPr>
        <p:txBody>
          <a:bodyPr/>
          <a:lstStyle/>
          <a:p>
            <a:r>
              <a:rPr lang="en-US" dirty="0" smtClean="0"/>
              <a:t>Design Plan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0403" y="461177"/>
            <a:ext cx="10106107" cy="1120259"/>
          </a:xfrm>
        </p:spPr>
        <p:txBody>
          <a:bodyPr>
            <a:normAutofit/>
          </a:bodyPr>
          <a:lstStyle/>
          <a:p>
            <a:pPr marL="1371600" lvl="3" indent="0">
              <a:buNone/>
            </a:pPr>
            <a:r>
              <a:rPr lang="en-US" sz="2400" dirty="0" smtClean="0"/>
              <a:t>Hand Drawn Perspectives</a:t>
            </a:r>
            <a:endParaRPr lang="en-US" sz="2400" dirty="0"/>
          </a:p>
          <a:p>
            <a:pPr marL="502920" lvl="1" indent="0">
              <a:buNone/>
            </a:pPr>
            <a:endParaRPr lang="en-US" sz="26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66" y="254732"/>
            <a:ext cx="1400395" cy="8355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071" y="1090301"/>
            <a:ext cx="3856382" cy="26231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0" y="1090301"/>
            <a:ext cx="3984963" cy="26231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0" y="3951238"/>
            <a:ext cx="3966317" cy="25089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071" y="3971274"/>
            <a:ext cx="3856382" cy="24889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28149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173" y="609600"/>
            <a:ext cx="1685676" cy="1905000"/>
          </a:xfrm>
        </p:spPr>
        <p:txBody>
          <a:bodyPr/>
          <a:lstStyle/>
          <a:p>
            <a:r>
              <a:rPr lang="en-US" dirty="0" smtClean="0"/>
              <a:t>Design Plan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2977" y="843018"/>
            <a:ext cx="7983095" cy="5434717"/>
          </a:xfrm>
        </p:spPr>
        <p:txBody>
          <a:bodyPr>
            <a:normAutofit/>
          </a:bodyPr>
          <a:lstStyle/>
          <a:p>
            <a:pPr marL="1371600" lvl="3" indent="0">
              <a:buNone/>
            </a:pPr>
            <a:r>
              <a:rPr lang="en-US" sz="2800" dirty="0" smtClean="0"/>
              <a:t>Job Specifications – Office Space</a:t>
            </a:r>
          </a:p>
          <a:p>
            <a:pPr marL="1371600" lvl="3" indent="0">
              <a:buNone/>
            </a:pPr>
            <a:endParaRPr lang="en-US" sz="2800" dirty="0"/>
          </a:p>
          <a:p>
            <a:pPr marL="1371600" lvl="3" indent="0">
              <a:buNone/>
            </a:pPr>
            <a:endParaRPr lang="en-US" dirty="0" smtClean="0"/>
          </a:p>
          <a:p>
            <a:pPr lvl="3"/>
            <a:endParaRPr lang="en-US" dirty="0"/>
          </a:p>
          <a:p>
            <a:pPr lvl="3"/>
            <a:endParaRPr lang="en-US" dirty="0" smtClean="0"/>
          </a:p>
          <a:p>
            <a:pPr lvl="3"/>
            <a:endParaRPr lang="en-US" dirty="0"/>
          </a:p>
          <a:p>
            <a:pPr lvl="3"/>
            <a:endParaRPr lang="en-US" dirty="0" smtClean="0"/>
          </a:p>
          <a:p>
            <a:pPr lvl="3"/>
            <a:endParaRPr lang="en-US" dirty="0"/>
          </a:p>
          <a:p>
            <a:pPr lvl="3"/>
            <a:endParaRPr lang="en-US" dirty="0" smtClean="0"/>
          </a:p>
          <a:p>
            <a:pPr lvl="3"/>
            <a:endParaRPr lang="en-US" dirty="0"/>
          </a:p>
          <a:p>
            <a:pPr lvl="2"/>
            <a:endParaRPr lang="en-US" sz="2400" dirty="0"/>
          </a:p>
          <a:p>
            <a:pPr lvl="2"/>
            <a:endParaRPr lang="en-US" sz="2400" dirty="0"/>
          </a:p>
          <a:p>
            <a:pPr lvl="1"/>
            <a:endParaRPr lang="en-US" sz="2600" dirty="0"/>
          </a:p>
          <a:p>
            <a:pPr lvl="1"/>
            <a:endParaRPr lang="en-US" sz="26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3" y="191815"/>
            <a:ext cx="1400395" cy="8355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4109" y="1534208"/>
            <a:ext cx="3845929" cy="22209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3189" y="3944895"/>
            <a:ext cx="3861592" cy="2473154"/>
          </a:xfrm>
          <a:prstGeom prst="rect">
            <a:avLst/>
          </a:prstGeom>
        </p:spPr>
      </p:pic>
      <p:pic>
        <p:nvPicPr>
          <p:cNvPr id="7" name="Picture 6" descr="CH05 Gourmet Honey">
            <a:hlinkClick r:id="rId5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773" y="1849562"/>
            <a:ext cx="1716344" cy="1082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rc_mi" descr="http://sherwin.scene7.com/is/image/sw/color-swatch?_tparam_size=250,250&amp;_tparam_color=E6E0D3&amp;layer=comp">
            <a:hlinkClick r:id="rId7"/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773" y="4101874"/>
            <a:ext cx="1685376" cy="967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http://s7d4.scene7.com/is/image/LumberLiquidators/wo32_sw?$650x650$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299" y="5181472"/>
            <a:ext cx="1667686" cy="1029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773" y="3013376"/>
            <a:ext cx="1714738" cy="1007507"/>
          </a:xfrm>
          <a:prstGeom prst="rect">
            <a:avLst/>
          </a:prstGeom>
        </p:spPr>
      </p:pic>
      <p:pic>
        <p:nvPicPr>
          <p:cNvPr id="6146" name="Picture 2" descr="http://shortboxed.com/wp-content/uploads/2014/10/14x8.5-1RP-B_3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490" y="1534208"/>
            <a:ext cx="1815458" cy="129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/>
          <a:srcRect t="12695"/>
          <a:stretch/>
        </p:blipFill>
        <p:spPr>
          <a:xfrm>
            <a:off x="8179529" y="3045046"/>
            <a:ext cx="2479535" cy="23140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21219" y="4685443"/>
            <a:ext cx="2436420" cy="178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7688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075" y="609600"/>
            <a:ext cx="1711102" cy="1905000"/>
          </a:xfrm>
        </p:spPr>
        <p:txBody>
          <a:bodyPr/>
          <a:lstStyle/>
          <a:p>
            <a:r>
              <a:rPr lang="en-US" dirty="0" smtClean="0"/>
              <a:t>Design Plan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1579" y="2337683"/>
            <a:ext cx="9470004" cy="3331597"/>
          </a:xfrm>
        </p:spPr>
        <p:txBody>
          <a:bodyPr>
            <a:normAutofit/>
          </a:bodyPr>
          <a:lstStyle/>
          <a:p>
            <a:pPr marL="1371600" lvl="3" indent="0">
              <a:buNone/>
            </a:pPr>
            <a:r>
              <a:rPr lang="en-US" sz="2400" dirty="0" smtClean="0"/>
              <a:t>Job Specifications:  Amenity Spaces &amp; Leasing Offices</a:t>
            </a:r>
          </a:p>
          <a:p>
            <a:pPr marL="1417320" lvl="3" indent="0">
              <a:buNone/>
            </a:pPr>
            <a:endParaRPr lang="en-US" dirty="0" smtClean="0"/>
          </a:p>
          <a:p>
            <a:pPr lvl="3"/>
            <a:endParaRPr lang="en-US" dirty="0"/>
          </a:p>
          <a:p>
            <a:pPr lvl="3"/>
            <a:endParaRPr lang="en-US" dirty="0" smtClean="0"/>
          </a:p>
          <a:p>
            <a:pPr lvl="3"/>
            <a:endParaRPr lang="en-US" dirty="0"/>
          </a:p>
          <a:p>
            <a:pPr lvl="3"/>
            <a:endParaRPr lang="en-US" dirty="0" smtClean="0"/>
          </a:p>
          <a:p>
            <a:pPr lvl="3"/>
            <a:endParaRPr lang="en-US" dirty="0"/>
          </a:p>
          <a:p>
            <a:pPr lvl="3"/>
            <a:endParaRPr lang="en-US" dirty="0" smtClean="0"/>
          </a:p>
          <a:p>
            <a:pPr lvl="3"/>
            <a:endParaRPr lang="en-US" dirty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/>
          </a:p>
          <a:p>
            <a:pPr lvl="3"/>
            <a:endParaRPr lang="en-US" dirty="0" smtClean="0"/>
          </a:p>
          <a:p>
            <a:pPr lvl="3"/>
            <a:endParaRPr lang="en-US" dirty="0"/>
          </a:p>
          <a:p>
            <a:pPr lvl="3"/>
            <a:endParaRPr lang="en-US" dirty="0"/>
          </a:p>
          <a:p>
            <a:pPr lvl="2"/>
            <a:endParaRPr lang="en-US" sz="2400" dirty="0"/>
          </a:p>
          <a:p>
            <a:pPr lvl="2"/>
            <a:endParaRPr lang="en-US" sz="2400" dirty="0"/>
          </a:p>
          <a:p>
            <a:pPr lvl="1"/>
            <a:endParaRPr lang="en-US" sz="2600" dirty="0"/>
          </a:p>
          <a:p>
            <a:pPr lvl="1"/>
            <a:endParaRPr lang="en-US" sz="26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98" y="242548"/>
            <a:ext cx="1400395" cy="835569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81"/>
          <a:stretch/>
        </p:blipFill>
        <p:spPr>
          <a:xfrm>
            <a:off x="8017157" y="5234294"/>
            <a:ext cx="2801997" cy="13619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r="15611"/>
          <a:stretch/>
        </p:blipFill>
        <p:spPr>
          <a:xfrm>
            <a:off x="6812328" y="4496400"/>
            <a:ext cx="987229" cy="15915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2" name="Picture 6" descr="http://www.eclecticcontract.com/uploads/4/7/5/3/47532681/244537_orig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4" t="22620" r="15240" b="18230"/>
          <a:stretch/>
        </p:blipFill>
        <p:spPr bwMode="auto">
          <a:xfrm>
            <a:off x="8911661" y="2831675"/>
            <a:ext cx="1083335" cy="15047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116909" y="1282369"/>
            <a:ext cx="19449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Office Furnishings:</a:t>
            </a:r>
            <a:endParaRPr lang="en-US" sz="1400" dirty="0"/>
          </a:p>
        </p:txBody>
      </p:sp>
      <p:sp>
        <p:nvSpPr>
          <p:cNvPr id="15" name="Rectangle 14"/>
          <p:cNvSpPr/>
          <p:nvPr/>
        </p:nvSpPr>
        <p:spPr>
          <a:xfrm>
            <a:off x="7872010" y="4521288"/>
            <a:ext cx="15693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Conference Room:</a:t>
            </a:r>
            <a:endParaRPr lang="en-US" sz="1400" dirty="0"/>
          </a:p>
        </p:txBody>
      </p:sp>
      <p:pic>
        <p:nvPicPr>
          <p:cNvPr id="18" name="Picture 17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4" t="15352" r="8177" b="6580"/>
          <a:stretch/>
        </p:blipFill>
        <p:spPr bwMode="auto">
          <a:xfrm>
            <a:off x="10171529" y="3322153"/>
            <a:ext cx="1718254" cy="15536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116" name="Picture 20" descr="http://www.sandlerseating.com/wp-content/uploads/1970/01/Move-617.01-z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04" b="29288"/>
          <a:stretch/>
        </p:blipFill>
        <p:spPr bwMode="auto">
          <a:xfrm>
            <a:off x="8468100" y="1626621"/>
            <a:ext cx="2962369" cy="124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9" name="Picture 23" descr="Project furniture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2" t="-522" r="21545" b="522"/>
          <a:stretch/>
        </p:blipFill>
        <p:spPr bwMode="auto">
          <a:xfrm>
            <a:off x="7219112" y="1732655"/>
            <a:ext cx="1160890" cy="15236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1" name="Picture 25" descr="https://image.architonic.com/img_pro2-1/118/0224/deskmodestywood-b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7" t="34842" r="9899" b="28038"/>
          <a:stretch/>
        </p:blipFill>
        <p:spPr bwMode="auto">
          <a:xfrm>
            <a:off x="6541188" y="3458419"/>
            <a:ext cx="2130950" cy="8358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3736650"/>
              </p:ext>
            </p:extLst>
          </p:nvPr>
        </p:nvGraphicFramePr>
        <p:xfrm>
          <a:off x="2121063" y="1159645"/>
          <a:ext cx="3886200" cy="502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6" name="Acrobat Document" r:id="rId11" imgW="3886132" imgH="5029200" progId="AcroExch.Document.11">
                  <p:embed/>
                </p:oleObj>
              </mc:Choice>
              <mc:Fallback>
                <p:oleObj name="Acrobat Document" r:id="rId11" imgW="3886132" imgH="502920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121063" y="1159645"/>
                        <a:ext cx="3886200" cy="5029200"/>
                      </a:xfrm>
                      <a:prstGeom prst="rect">
                        <a:avLst/>
                      </a:prstGeom>
                      <a:ln>
                        <a:solidFill>
                          <a:schemeClr val="bg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102479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4675" y="1423283"/>
            <a:ext cx="8356807" cy="5434717"/>
          </a:xfrm>
        </p:spPr>
        <p:txBody>
          <a:bodyPr>
            <a:normAutofit fontScale="85000" lnSpcReduction="20000"/>
          </a:bodyPr>
          <a:lstStyle/>
          <a:p>
            <a:endParaRPr lang="en-US" sz="2600" b="1" dirty="0" smtClean="0"/>
          </a:p>
          <a:p>
            <a:endParaRPr lang="en-US" sz="2600" b="1" dirty="0"/>
          </a:p>
          <a:p>
            <a:r>
              <a:rPr lang="en-US" sz="2600" b="1" dirty="0" smtClean="0"/>
              <a:t>View </a:t>
            </a:r>
            <a:r>
              <a:rPr lang="en-US" sz="2600" b="1" dirty="0"/>
              <a:t>our Portfolio</a:t>
            </a:r>
          </a:p>
          <a:p>
            <a:pPr lvl="1"/>
            <a:r>
              <a:rPr lang="en-US" sz="2400" b="1" i="1" dirty="0"/>
              <a:t>www.gacekdesign.com</a:t>
            </a:r>
          </a:p>
          <a:p>
            <a:pPr lvl="1"/>
            <a:endParaRPr lang="en-US" sz="2400" b="1" i="1" dirty="0"/>
          </a:p>
          <a:p>
            <a:pPr lvl="1"/>
            <a:r>
              <a:rPr lang="en-US" sz="2400" b="1" i="1" dirty="0"/>
              <a:t>Recent Projects to Visit</a:t>
            </a:r>
          </a:p>
          <a:p>
            <a:pPr lvl="2"/>
            <a:r>
              <a:rPr lang="en-US" sz="2200" b="1" i="1" dirty="0" smtClean="0"/>
              <a:t>Ria Mar Restaurant &amp; Bar</a:t>
            </a:r>
            <a:r>
              <a:rPr lang="en-US" sz="2200" i="1" dirty="0" smtClean="0"/>
              <a:t>, 25 Whitehead Ave, South River, NJ</a:t>
            </a:r>
          </a:p>
          <a:p>
            <a:pPr lvl="2"/>
            <a:r>
              <a:rPr lang="en-US" sz="2200" i="1" dirty="0"/>
              <a:t>Judd Builder’s </a:t>
            </a:r>
            <a:r>
              <a:rPr lang="en-US" sz="2200" b="1" i="1" dirty="0"/>
              <a:t>The Reserve at Creekside</a:t>
            </a:r>
            <a:r>
              <a:rPr lang="en-US" sz="2200" i="1" dirty="0"/>
              <a:t>, Flourtown, PA</a:t>
            </a:r>
          </a:p>
          <a:p>
            <a:pPr lvl="2"/>
            <a:r>
              <a:rPr lang="en-US" sz="2200" i="1" dirty="0"/>
              <a:t>K. Hovnanian’s </a:t>
            </a:r>
            <a:r>
              <a:rPr lang="en-US" sz="2200" b="1" i="1" dirty="0"/>
              <a:t>Four Seasons at Monroe</a:t>
            </a:r>
            <a:r>
              <a:rPr lang="en-US" sz="2200" i="1" dirty="0"/>
              <a:t>, Monroe, NJ</a:t>
            </a:r>
            <a:endParaRPr lang="en-US" sz="2400" dirty="0"/>
          </a:p>
          <a:p>
            <a:pPr lvl="2"/>
            <a:r>
              <a:rPr lang="en-US" sz="2200" i="1" dirty="0" smtClean="0"/>
              <a:t>K</a:t>
            </a:r>
            <a:r>
              <a:rPr lang="en-US" sz="2200" i="1" dirty="0"/>
              <a:t>. Hovnanian’s </a:t>
            </a:r>
            <a:r>
              <a:rPr lang="en-US" sz="2200" b="1" i="1" dirty="0"/>
              <a:t>Doylestown Greene</a:t>
            </a:r>
            <a:r>
              <a:rPr lang="en-US" sz="2200" i="1" dirty="0"/>
              <a:t>, Doylestown PA</a:t>
            </a:r>
          </a:p>
          <a:p>
            <a:pPr lvl="2"/>
            <a:r>
              <a:rPr lang="en-US" sz="2200" i="1" dirty="0" smtClean="0"/>
              <a:t>County </a:t>
            </a:r>
            <a:r>
              <a:rPr lang="en-US" sz="2200" i="1" dirty="0"/>
              <a:t>Builder’s </a:t>
            </a:r>
            <a:r>
              <a:rPr lang="en-US" sz="2200" b="1" i="1" dirty="0"/>
              <a:t>Walden Square</a:t>
            </a:r>
            <a:r>
              <a:rPr lang="en-US" sz="2200" i="1" dirty="0"/>
              <a:t>, Newtown </a:t>
            </a:r>
            <a:r>
              <a:rPr lang="en-US" sz="2200" i="1" dirty="0" smtClean="0"/>
              <a:t>PA</a:t>
            </a:r>
          </a:p>
          <a:p>
            <a:pPr lvl="2"/>
            <a:r>
              <a:rPr lang="en-US" sz="2200" b="1" i="1" dirty="0" smtClean="0"/>
              <a:t>The Legacy at Mountain Lakes</a:t>
            </a:r>
            <a:r>
              <a:rPr lang="en-US" sz="2200" i="1" dirty="0" smtClean="0"/>
              <a:t>, Mountain Lakes, NJ</a:t>
            </a:r>
            <a:endParaRPr lang="en-US" sz="2200" i="1" dirty="0"/>
          </a:p>
          <a:p>
            <a:pPr lvl="2"/>
            <a:r>
              <a:rPr lang="en-US" sz="2200" i="1" dirty="0" smtClean="0"/>
              <a:t>Mignatti </a:t>
            </a:r>
            <a:r>
              <a:rPr lang="en-US" sz="2200" i="1" dirty="0"/>
              <a:t>Homes’ </a:t>
            </a:r>
            <a:r>
              <a:rPr lang="en-US" sz="2200" b="1" i="1" dirty="0"/>
              <a:t>Waterside</a:t>
            </a:r>
            <a:r>
              <a:rPr lang="en-US" sz="2200" i="1" dirty="0"/>
              <a:t>, Bensalem, PA</a:t>
            </a:r>
          </a:p>
          <a:p>
            <a:pPr marL="960120" lvl="2" indent="0">
              <a:buNone/>
            </a:pPr>
            <a:r>
              <a:rPr lang="en-US" dirty="0" smtClean="0"/>
              <a:t> </a:t>
            </a:r>
            <a:endParaRPr lang="en-US" dirty="0"/>
          </a:p>
          <a:p>
            <a:pPr lvl="2"/>
            <a:endParaRPr lang="en-US" sz="1700" dirty="0" smtClean="0"/>
          </a:p>
          <a:p>
            <a:pPr lvl="2"/>
            <a:endParaRPr lang="en-US" sz="1700" dirty="0"/>
          </a:p>
          <a:p>
            <a:pPr lvl="2"/>
            <a:endParaRPr lang="en-US" sz="2400" dirty="0"/>
          </a:p>
          <a:p>
            <a:pPr lvl="2"/>
            <a:endParaRPr lang="en-US" sz="2400" dirty="0"/>
          </a:p>
          <a:p>
            <a:pPr lvl="1"/>
            <a:endParaRPr lang="en-US" sz="2600" dirty="0"/>
          </a:p>
          <a:p>
            <a:pPr lvl="1"/>
            <a:endParaRPr lang="en-US" sz="26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37" y="191815"/>
            <a:ext cx="1400395" cy="835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8389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gacekdesign.com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	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62" y="157327"/>
            <a:ext cx="1655298" cy="987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8712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" y="890546"/>
            <a:ext cx="2250219" cy="1624054"/>
          </a:xfrm>
        </p:spPr>
        <p:txBody>
          <a:bodyPr/>
          <a:lstStyle/>
          <a:p>
            <a:r>
              <a:rPr lang="en-US" dirty="0" smtClean="0"/>
              <a:t>About Us	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6323" y="795130"/>
            <a:ext cx="8587409" cy="5189618"/>
          </a:xfrm>
        </p:spPr>
        <p:txBody>
          <a:bodyPr>
            <a:normAutofit fontScale="62500" lnSpcReduction="20000"/>
          </a:bodyPr>
          <a:lstStyle/>
          <a:p>
            <a:pPr lvl="1"/>
            <a:endParaRPr lang="en-US" sz="2600" dirty="0" smtClean="0"/>
          </a:p>
          <a:p>
            <a:pPr lvl="1"/>
            <a:endParaRPr lang="en-US" sz="2600" dirty="0" smtClean="0"/>
          </a:p>
          <a:p>
            <a:r>
              <a:rPr lang="en-US" sz="3200" b="1" dirty="0" smtClean="0"/>
              <a:t>Full service, interior design &amp;                                              architectural consulting firm</a:t>
            </a:r>
          </a:p>
          <a:p>
            <a:pPr lvl="1"/>
            <a:r>
              <a:rPr lang="en-US" sz="2400" dirty="0" smtClean="0"/>
              <a:t>3,500 s/f design studio</a:t>
            </a:r>
          </a:p>
          <a:p>
            <a:pPr lvl="1"/>
            <a:r>
              <a:rPr lang="en-US" sz="2400" dirty="0" smtClean="0"/>
              <a:t>Central locale</a:t>
            </a:r>
          </a:p>
          <a:p>
            <a:pPr lvl="1"/>
            <a:endParaRPr lang="en-US" sz="2400" dirty="0"/>
          </a:p>
          <a:p>
            <a:r>
              <a:rPr lang="en-US" sz="3200" b="1" dirty="0" smtClean="0"/>
              <a:t>Established </a:t>
            </a:r>
            <a:r>
              <a:rPr lang="en-US" sz="3200" b="1" dirty="0"/>
              <a:t>and </a:t>
            </a:r>
            <a:r>
              <a:rPr lang="en-US" sz="3200" b="1" dirty="0" smtClean="0"/>
              <a:t>Experienced</a:t>
            </a:r>
            <a:endParaRPr lang="en-US" sz="3200" dirty="0"/>
          </a:p>
          <a:p>
            <a:pPr lvl="1"/>
            <a:r>
              <a:rPr lang="en-US" sz="2600" dirty="0" smtClean="0"/>
              <a:t>Established in 2005</a:t>
            </a:r>
          </a:p>
          <a:p>
            <a:pPr lvl="1"/>
            <a:r>
              <a:rPr lang="en-US" sz="2600" dirty="0" smtClean="0"/>
              <a:t>70 years experience in sales </a:t>
            </a:r>
            <a:r>
              <a:rPr lang="en-US" sz="2600" dirty="0"/>
              <a:t>&amp; marketing </a:t>
            </a:r>
            <a:endParaRPr lang="en-US" sz="2600" dirty="0" smtClean="0"/>
          </a:p>
          <a:p>
            <a:pPr lvl="1"/>
            <a:r>
              <a:rPr lang="en-US" sz="2600" dirty="0" smtClean="0"/>
              <a:t>64 years experience in architecture, interior design industry</a:t>
            </a:r>
            <a:endParaRPr lang="en-US" sz="2600" dirty="0"/>
          </a:p>
          <a:p>
            <a:pPr lvl="1"/>
            <a:r>
              <a:rPr lang="en-US" sz="2600" dirty="0" smtClean="0"/>
              <a:t>54 years experience in production </a:t>
            </a:r>
          </a:p>
          <a:p>
            <a:pPr lvl="1"/>
            <a:r>
              <a:rPr lang="en-US" sz="2600" dirty="0"/>
              <a:t>51 </a:t>
            </a:r>
            <a:r>
              <a:rPr lang="en-US" sz="2600" dirty="0" smtClean="0"/>
              <a:t>years </a:t>
            </a:r>
            <a:r>
              <a:rPr lang="en-US" sz="2600" dirty="0"/>
              <a:t>experience in merchandising </a:t>
            </a:r>
          </a:p>
          <a:p>
            <a:pPr lvl="1"/>
            <a:r>
              <a:rPr lang="en-US" sz="2600" dirty="0" smtClean="0"/>
              <a:t>43 years </a:t>
            </a:r>
            <a:r>
              <a:rPr lang="en-US" sz="2600" dirty="0"/>
              <a:t>experience in finance industry</a:t>
            </a:r>
          </a:p>
          <a:p>
            <a:pPr lvl="1"/>
            <a:r>
              <a:rPr lang="en-US" sz="2600" dirty="0" smtClean="0"/>
              <a:t>10 years experience in research </a:t>
            </a:r>
          </a:p>
          <a:p>
            <a:pPr lvl="1"/>
            <a:r>
              <a:rPr lang="en-US" sz="2600" dirty="0" smtClean="0"/>
              <a:t>9 years experience in homebuilding industry</a:t>
            </a:r>
          </a:p>
          <a:p>
            <a:pPr lvl="2"/>
            <a:endParaRPr lang="en-US" sz="2400" dirty="0"/>
          </a:p>
          <a:p>
            <a:pPr marL="960120" lvl="2" indent="0">
              <a:buNone/>
            </a:pPr>
            <a:endParaRPr lang="en-US" sz="2400" dirty="0" smtClean="0"/>
          </a:p>
          <a:p>
            <a:pPr lvl="2"/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68"/>
          <a:stretch/>
        </p:blipFill>
        <p:spPr>
          <a:xfrm>
            <a:off x="7569934" y="819274"/>
            <a:ext cx="3418769" cy="21341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37" y="322462"/>
            <a:ext cx="1315434" cy="78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3175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271" y="609600"/>
            <a:ext cx="2146852" cy="1905000"/>
          </a:xfrm>
        </p:spPr>
        <p:txBody>
          <a:bodyPr/>
          <a:lstStyle/>
          <a:p>
            <a:r>
              <a:rPr lang="en-US" dirty="0" smtClean="0"/>
              <a:t>About Us	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9896" y="787179"/>
            <a:ext cx="8730473" cy="5189618"/>
          </a:xfrm>
        </p:spPr>
        <p:txBody>
          <a:bodyPr>
            <a:normAutofit/>
          </a:bodyPr>
          <a:lstStyle/>
          <a:p>
            <a:pPr marL="502920" lvl="1" indent="0">
              <a:buNone/>
            </a:pPr>
            <a:endParaRPr lang="en-US" sz="2400" dirty="0" smtClean="0"/>
          </a:p>
          <a:p>
            <a:pPr marL="457200" lvl="1" indent="0">
              <a:buNone/>
            </a:pPr>
            <a:endParaRPr lang="en-US" sz="2800" b="1" dirty="0" smtClean="0"/>
          </a:p>
          <a:p>
            <a:pPr marL="457200" lvl="1" indent="0">
              <a:buNone/>
            </a:pPr>
            <a:r>
              <a:rPr lang="en-US" sz="2800" b="1" dirty="0" smtClean="0"/>
              <a:t>Performance Driven</a:t>
            </a:r>
          </a:p>
          <a:p>
            <a:pPr lvl="1"/>
            <a:endParaRPr lang="en-US" sz="2400" dirty="0"/>
          </a:p>
          <a:p>
            <a:pPr lvl="1"/>
            <a:endParaRPr lang="en-US" sz="2400" dirty="0" smtClean="0"/>
          </a:p>
          <a:p>
            <a:pPr marL="502920" lvl="1" indent="0">
              <a:buNone/>
            </a:pPr>
            <a:endParaRPr lang="en-US" sz="2400" dirty="0"/>
          </a:p>
          <a:p>
            <a:pPr lvl="1"/>
            <a:endParaRPr lang="en-US" sz="2400" dirty="0" smtClean="0"/>
          </a:p>
          <a:p>
            <a:pPr lvl="1"/>
            <a:endParaRPr lang="en-US" sz="2400" dirty="0" smtClean="0"/>
          </a:p>
          <a:p>
            <a:pPr lvl="1"/>
            <a:endParaRPr lang="en-US" sz="2400" dirty="0"/>
          </a:p>
          <a:p>
            <a:pPr marL="502920" lvl="1" indent="0">
              <a:buNone/>
            </a:pPr>
            <a:endParaRPr lang="en-US" sz="2400" dirty="0" smtClean="0"/>
          </a:p>
          <a:p>
            <a:pPr marL="502920" lvl="1" indent="0">
              <a:buNone/>
            </a:pPr>
            <a:endParaRPr lang="en-US" sz="2400" dirty="0"/>
          </a:p>
          <a:p>
            <a:pPr lvl="1"/>
            <a:endParaRPr lang="en-US" sz="2400" dirty="0" smtClean="0"/>
          </a:p>
          <a:p>
            <a:pPr marL="502920" lvl="1" indent="0">
              <a:buNone/>
            </a:pPr>
            <a:endParaRPr lang="en-US" sz="2400" dirty="0"/>
          </a:p>
          <a:p>
            <a:pPr marL="502920" lvl="1" indent="0">
              <a:buNone/>
            </a:pPr>
            <a:endParaRPr lang="en-US" sz="2400" dirty="0" smtClean="0"/>
          </a:p>
          <a:p>
            <a:pPr marL="502920" lvl="1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8" t="7493" r="6985" b="6650"/>
          <a:stretch/>
        </p:blipFill>
        <p:spPr>
          <a:xfrm>
            <a:off x="1497654" y="5006217"/>
            <a:ext cx="1142242" cy="10572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0519" y="904881"/>
            <a:ext cx="1517008" cy="18818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755" y="4310258"/>
            <a:ext cx="1507129" cy="18236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395" y="1319921"/>
            <a:ext cx="1420012" cy="15194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399" y="4296159"/>
            <a:ext cx="1388218" cy="184632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755" y="3282436"/>
            <a:ext cx="1264093" cy="70453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85" y="3652213"/>
            <a:ext cx="1848408" cy="106976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0519" y="3057816"/>
            <a:ext cx="1737505" cy="96163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215" y="4276054"/>
            <a:ext cx="1538608" cy="184632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3" t="2912" r="16770" b="-2912"/>
          <a:stretch/>
        </p:blipFill>
        <p:spPr>
          <a:xfrm>
            <a:off x="3217693" y="5545780"/>
            <a:ext cx="1721516" cy="52877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442" y="4640225"/>
            <a:ext cx="1586574" cy="68222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693" y="3465145"/>
            <a:ext cx="1627954" cy="8947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77" y="155000"/>
            <a:ext cx="1523797" cy="9091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254" y="1181567"/>
            <a:ext cx="1339754" cy="13397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254" y="2973787"/>
            <a:ext cx="1370624" cy="67842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629707" y="3639659"/>
            <a:ext cx="207905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100" b="1" dirty="0"/>
              <a:t>Top 50 most </a:t>
            </a:r>
            <a:r>
              <a:rPr lang="en-US" sz="1100" b="1" dirty="0" smtClean="0"/>
              <a:t>popular  pins in 2014 </a:t>
            </a:r>
            <a:endParaRPr lang="en-US" sz="1100" b="1" dirty="0"/>
          </a:p>
        </p:txBody>
      </p:sp>
      <p:pic>
        <p:nvPicPr>
          <p:cNvPr id="1026" name="Picture 2" descr="https://www.asid.org/sites/all/themes/asid/images/logo-social.png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11" b="24267"/>
          <a:stretch/>
        </p:blipFill>
        <p:spPr bwMode="auto">
          <a:xfrm>
            <a:off x="4584174" y="1237668"/>
            <a:ext cx="2045533" cy="1041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4023671" y="2355852"/>
            <a:ext cx="259718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1100" b="1" dirty="0" smtClean="0"/>
              <a:t>2015 Honorable Mention Award</a:t>
            </a:r>
          </a:p>
          <a:p>
            <a:pPr lvl="1"/>
            <a:r>
              <a:rPr lang="en-US" sz="1100" b="1" dirty="0" smtClean="0"/>
              <a:t>Show House Interior Design </a:t>
            </a:r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41515681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297" y="609600"/>
            <a:ext cx="2369488" cy="1905000"/>
          </a:xfrm>
        </p:spPr>
        <p:txBody>
          <a:bodyPr/>
          <a:lstStyle/>
          <a:p>
            <a:r>
              <a:rPr lang="en-US" dirty="0" smtClean="0"/>
              <a:t>About Us	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97642" y="1765190"/>
            <a:ext cx="7736619" cy="44129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dirty="0" smtClean="0"/>
              <a:t>Diverse Portfolio </a:t>
            </a:r>
          </a:p>
          <a:p>
            <a:pPr lvl="1"/>
            <a:r>
              <a:rPr lang="en-US" sz="2400" dirty="0" smtClean="0"/>
              <a:t>Private clients, Commercial clients, New home builders, Developers</a:t>
            </a:r>
          </a:p>
          <a:p>
            <a:pPr lvl="1"/>
            <a:r>
              <a:rPr lang="en-US" sz="2400" dirty="0" smtClean="0"/>
              <a:t>model homes, sales centers, clubhouses, country clubs, luxury apartments</a:t>
            </a:r>
          </a:p>
          <a:p>
            <a:pPr lvl="1"/>
            <a:r>
              <a:rPr lang="en-US" sz="2400" dirty="0" smtClean="0"/>
              <a:t>offices, restaurants, retail, amenity spaces, lobbies, common areas</a:t>
            </a:r>
          </a:p>
          <a:p>
            <a:pPr lvl="1"/>
            <a:endParaRPr lang="en-US" sz="2400" dirty="0"/>
          </a:p>
          <a:p>
            <a:pPr lvl="1"/>
            <a:endParaRPr lang="en-US" sz="2600" dirty="0"/>
          </a:p>
          <a:p>
            <a:pPr lvl="1"/>
            <a:endParaRPr lang="en-US" sz="26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10" y="183171"/>
            <a:ext cx="1724437" cy="102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1761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24" y="342186"/>
            <a:ext cx="3025418" cy="1905000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Commercial Clients</a:t>
            </a:r>
            <a:endParaRPr lang="en-US" dirty="0"/>
          </a:p>
        </p:txBody>
      </p:sp>
      <p:pic>
        <p:nvPicPr>
          <p:cNvPr id="4" name="irc_ilrp_i" descr="https://encrypted-tbn1.gstatic.com/images?q=tbn:ANd9GcSCFYQbur64Ucy819MhifKwrkwuJPGduJ1zW0mGumzIngFa-hWt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368" b="-1"/>
          <a:stretch/>
        </p:blipFill>
        <p:spPr bwMode="auto">
          <a:xfrm>
            <a:off x="9003986" y="1415387"/>
            <a:ext cx="2179723" cy="931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http://www.cornerstonecommunities.net/images/navigation2/navigation_r1_c1.gif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6" t="6530" r="11207" b="26939"/>
          <a:stretch/>
        </p:blipFill>
        <p:spPr bwMode="auto">
          <a:xfrm>
            <a:off x="6013383" y="687491"/>
            <a:ext cx="2162267" cy="7825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rc_ilrp_i" descr="https://encrypted-tbn3.gstatic.com/images?q=tbn:ANd9GcRqGOQBzoCWyvWaydS3YfjkF4b1iHpoI48Ir2VLf2gG40TNJdU8mA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741" y="3372767"/>
            <a:ext cx="732186" cy="53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https://encrypted-tbn2.gstatic.com/images?q=tbn:ANd9GcRVCr1n4qFGlDwxUnsyK2nTw08jbdAeon3pOjRQjPMfX9QPj9zC">
            <a:hlinkClick r:id="rId5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569" y="3336591"/>
            <a:ext cx="2132908" cy="1157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rc_mi" descr="http://www.builderdesigns.com/common/images/thumb_schaeffer_homes.jpg">
            <a:hlinkClick r:id="rId7"/>
          </p:cNvPr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10"/>
          <a:stretch/>
        </p:blipFill>
        <p:spPr bwMode="auto">
          <a:xfrm>
            <a:off x="8431043" y="2725209"/>
            <a:ext cx="1274631" cy="9037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irc_mi" descr="http://www.hornrock.com/wp-content/uploads/2011/05/hornrock-logo.jpg">
            <a:hlinkClick r:id="rId9"/>
          </p:cNvPr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63"/>
          <a:stretch/>
        </p:blipFill>
        <p:spPr bwMode="auto">
          <a:xfrm>
            <a:off x="5216550" y="2596795"/>
            <a:ext cx="2959100" cy="646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rc_ilrp_i" descr="https://encrypted-tbn2.gstatic.com/images?q=tbn:ANd9GcQ7ZoPAlsCHmzjW-_X6_iiAGmye_u05xQmJpz6IypLhIUoZLQFxnQ"/>
          <p:cNvPicPr/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2" t="17840" r="9944" b="18779"/>
          <a:stretch/>
        </p:blipFill>
        <p:spPr bwMode="auto">
          <a:xfrm>
            <a:off x="2248027" y="4620753"/>
            <a:ext cx="2132908" cy="8361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 descr="http://www.marshallfinancial.com/wp-content/themes/marshallfinancial/images/logo.png">
            <a:hlinkClick r:id="rId12"/>
          </p:cNvPr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387" y="5593569"/>
            <a:ext cx="4360539" cy="517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rc_ilrp_i" descr="https://encrypted-tbn1.gstatic.com/images?q=tbn:ANd9GcTk1qEkRXehlXsbNFPWGoFKY3Dj60dBWUkxvWIhBVU1gzVskvuiHA"/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7509" y="2422646"/>
            <a:ext cx="1346200" cy="121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34" y="213086"/>
            <a:ext cx="1393185" cy="831267"/>
          </a:xfrm>
          <a:prstGeom prst="rect">
            <a:avLst/>
          </a:prstGeom>
        </p:spPr>
      </p:pic>
      <p:sp>
        <p:nvSpPr>
          <p:cNvPr id="18" name="AutoShape 2" descr="data:image/jpeg;base64,/9j/4AAQSkZJRgABAQAAAQABAAD/2wCEAAkGBxQHBhMUBxQWFhAXGR0YFhgYGBQaGRwfHhgeIh8aISQbHSkhGSYlHSIbIjcmJiwrLi4uGx8zODMtNygvLiwBCgoKDg0OGxAQGzIkHyQ1LDQwMywsLDI4LTc1NDAsNSwsNywrNCwtLjc2Nyw0LywvNCwsNzc3NiwsNywrLCwsN//AABEIAJwAyAMBIgACEQEDEQH/xAAcAAEAAgIDAQAAAAAAAAAAAAAABQcEBgIDCAH/xABIEAACAQMCAgYFBQoOAwAAAAAAAQIDBBEFIQYSBxMxUWFxIjJBgZEUc5KhsRcjNkJTcpOistEVFiQzUlSCs8HC0+Hw8TU3Yv/EABkBAQEAAwEAAAAAAAAAAAAAAAABAgMEBf/EACcRAQEAAgIABAUFAAAAAAAAAAABAhEDIRIxQVEEYYGx4RMUIpHw/9oADAMBAAIRAxEAPwC7wAQAAAAAAAAAAAAAAAAAAAAAAAAAAAAAAAAAAAAAAAAAAAAAAAAAAAAAAAAAAAAAAAAAAAAIfi3Wlw/oFWs8cyWIJ+2T2ivjv7glsk3WNYcV073i2vZwxmnFNSz60lnnj7k4/rGwnl/S9Vqabq8Lik26sZ87bfrb+kn+dv8AE9Madew1GxhVtXmE4qUfJlc/w/P+pvbIAMGetW1ObVS4oqSeGnUppprtT32I6ds4GPaX1K9T+R1ITx28koyx8GZHYtwAIaXFdlG55JXVHnzjHPH7ewmOZcmc7Yznw7wkyl8n0EctetZLKuaGPnaf7zut9UoXU8W1alNpZxGcJPHfhMG4ywR0dftZRTjc0MPf+dp/vOS1u2l6txR23f32n+8G4zwY9pf0r1v5HVp1Gu3knGWM9mcPY43OpUbSry3VanCXbiU4RfwbBuMoGBLW7aMmp3FFNNpp1IJpp4aab2wz5/Dtr/WaH6Wn+8G4kAcKFaNxSUqDUovdNbprvRFVuK7Kjc8lW6oqfZjnj/0C5SeaYB8hNVIJwaae6a3TPoUAAAAACk+mLX/4Q1mNvQf3uh63c5tb/RW3vZa3FOtR0DQqteeMxWIJ+2T2iviea61WVetKVZtzk3KTfa23lv4ljh+N5dTwT1ZWjaZPWNUp0LX16kks9y9sn5LLPTGnWUNOsYUrVYhCKjHyR5+4H4lhwtfTq1qDq1HHlh6ajyr8b8V5zt8H3m6/dkj/AFN/pl/pitfwvJxcc3le6tQrCnplGt0wVYVaUHB0nNxcU05NJuWO9v2lk2dzG9tIVLd5hOKlF+DWStb2deHS5UekRpyq9Stqjko45Vndbh182tY35xx4wsIcMcbadV0OKputNwnCG0ZLnpp7dm6n9SJHjO9lrvFVDTLWTjRfp3Lj2uPbyeCwv1l3b4dzWnY8Y0K/HkcL1bZ02nQg/bzZ9LPY8v8Aw26eG31nTHdur6yU8fCK+wNNvep1uzr/AHusRaLbxsOpVGn1OMcnLHGP+e00fhG7loPFFxplaTlRw5W3M94prPL5Yf6viWOVZxK+r6Y7R0vWahn4SX2Bu5v4+Gz3TekcIWnD3CqlrlClKpCHPWk0pbrtSb+CInom0d3Ebm9qwjDrXKFKEVhRWXzY8M4ivzX3mT0qX09QuLfTtN/nK8lKfgk/Rz4dsn4R8TfNNsYabp9OlbLEIRUV7vb7+0jHHDG59TrH7tQ0Lg600DhZS12hTlVhBzrSaUt1l4TfwNd6PdChqlne3l7RhGnUjOFKnhcsVhuWPL0Yp+DJfpW1Gd06Gn6bvWuJJz8I52T83lvwi+83Clp8NJ4c6m29SnScV44i9/e9yp4MbnqTrH7tW6GbeMOEueEUpynLmlhZeHsm/D/EyeMdMpXfFmmSuIRk3UqRllL0kocyT78NZOroc/AuPzk/tJHij8J9L+dqf3TIsk/Rx+n3iO07gqlQtr2rq9GE61SrWqRcsSxFyk447u/3kH0f8L2+u8BS+U0oOtJ1FGo16Sf4rz4MszUf/H1fzJfss0/oc/AuPzk/tC3jx8cmvSobWq9bq9P0ijLq6k4RVzKL3UcbxT8lJ+O3iWDb6Jb22n9TRo01Rxjl5U0/PPb5leWsnU6bZ9Z7E8fo1/uWmU4Zvd+n9K54buXwrx1U09tu1q+nQTfqNpvlXg917l45sYqvpCfV9JWnOl6zdLP6Zr7C1CLw3Vyx9qAAN4AAKW6Zdd+W6vC2oP0KO8/GbX+WP7TK7L2uOBNNubiU68KznJuUnzXG7by38Tr+57pf5Or9K4Lt5vL8NyZ5XLcUaC8vue6X+Tq/SuB9z3S/ydX6VwXbD9ln7xH9DGv/ACmwnaXD9Kl6VPfti3uv7L+qXgZFt/7nqfMf5USuj8JWGi6hGtp0asakc4ea7W6w001hnC54NsLq+nVqqv1s25Skp3Ke7z7OxeBHXjhnMMZddVGdNNeM9Do0IelXqVU4QXrbJrOPNpe8wtUoPhTpDtbm7f3mvBU6k/Yp8ii8v3J+We42vSOHbHSbvrbWnJ1fZOarTkvJyTwSmoxoapZypX8HOnLtTp1Pj6uzC3juVuVvfWvokisNKnHW+P7nUJv+R2sXGM/Y3GLW3ftzP3x7yeXC1D5P1TuLx23Z1PNV5Mf0c8vNjwzgl6thaz0V2qg427jyuMYVI7eaWfeRnlLnrfo1Do1tp69rlzqd/HHM3Cinvhe34Lljnv5jbbviOFrxH8nqcvLGhKtUnneOHsseWX8CGp8EafTjimrhLuVS6S+o7LTgzT7TrOphV++QcJ5dd5TxntXh2lY4Y5446mvn3+EN0c0ZcRcRXOpXqajnq6CfsXt+jHC83LuNs1DWOfiGNlSScqlCc5SzvH2RWPHdkRT4I0+lDFJXCXcql0l9Rl6JwzY6HqHXafGqquGm5dfLt7e1EMMcsZrr59/hFdDNynw3Uoy2q0aslOL7VnsyvZupLziyW1uavOOLClR3lSVWtU/+U4qMc+bb+B1arwtaX+pOvRlXoV3606HWQcvP0cEhoWmW2hRl8jVR1J71Kk1VnUnjszJrLBjjlJML5RLajtp1XP8AQl+yzT+hz8Co/OT+02TVadHVrCVK76zq5etyqtFvwzFZMLh3RrXhxTWlKrFTxzJ9fJbZ3Sawnv8AYGdl8cvo1XjWj/F/j20v5r+Tzap1X7IvDWX7nn+yyyovminHdPsaMG9lRv7WVO8i505LEoyp1Gn+qa7DhahTo9XRuLyNv2dUpVeXHcny8yXgmEkuNuvKoe2o/wAaelGVahvbWiUeZbxc1nCT9u7b9xZJHaTRoabaxo6bDkprsShNLzba+tkiGXHj4ZfegADYAAAAAAAAAAAAAAAAAAAAAAAAAAAAAAAAAAAAAAAAAAAAAAAAAAAAAAAAAAAAAAAAAAAAAAAAAAAAAAAAAAAAAAAAAAAAAAAAAAAAAAAAAAAAAAAAAAAAAAAAAAAAAAAAAAAAAAAAAAAAAAAAAAAAAAAAAAAAAAAAAAAAAAAAAAAAAAAA/9k=">
            <a:hlinkClick r:id="rId16"/>
          </p:cNvPr>
          <p:cNvSpPr>
            <a:spLocks noChangeAspect="1" noChangeArrowheads="1"/>
          </p:cNvSpPr>
          <p:nvPr/>
        </p:nvSpPr>
        <p:spPr bwMode="auto">
          <a:xfrm>
            <a:off x="4441920" y="-660399"/>
            <a:ext cx="2381250" cy="185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877" y="720826"/>
            <a:ext cx="2013778" cy="528732"/>
          </a:xfrm>
          <a:prstGeom prst="rect">
            <a:avLst/>
          </a:prstGeom>
        </p:spPr>
      </p:pic>
      <p:pic>
        <p:nvPicPr>
          <p:cNvPr id="2050" name="Picture 2" descr="http://www.depaulgroup.com/depaul-logo.png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0" t="13358" r="8430" b="13934"/>
          <a:stretch/>
        </p:blipFill>
        <p:spPr bwMode="auto">
          <a:xfrm>
            <a:off x="3690365" y="1481576"/>
            <a:ext cx="1836752" cy="858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springfieldvillagenj.com/wp-content/uploads/2012/12/rpm-logo1.gif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346" y="2583516"/>
            <a:ext cx="2337457" cy="546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estfaironline.com/wp-content/uploads/2012/10/AVE_LOGO_rental-residences.jpg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891"/>
          <a:stretch/>
        </p:blipFill>
        <p:spPr bwMode="auto">
          <a:xfrm>
            <a:off x="5645967" y="1618976"/>
            <a:ext cx="857644" cy="911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hallmarkhomesgroup.com/common/images/logo-header.png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" t="18073" r="4030" b="21287"/>
          <a:stretch/>
        </p:blipFill>
        <p:spPr bwMode="auto">
          <a:xfrm>
            <a:off x="2230462" y="5548819"/>
            <a:ext cx="2211458" cy="56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rc_ilrp_i" descr="https://encrypted-tbn0.gstatic.com/images?q=tbn:ANd9GcTzfyxkxI4GQwc35W3cA2K9gR5KDE9HD8FUxsjA2wOva98Vnj38"/>
          <p:cNvPicPr/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7" t="18233"/>
          <a:stretch/>
        </p:blipFill>
        <p:spPr bwMode="auto">
          <a:xfrm>
            <a:off x="8431043" y="677956"/>
            <a:ext cx="2729028" cy="701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8" name="Picture 10" descr="https://i.ytimg.com/i/jGSXZudKE3aS0m_ZHJeOMA/mq1.jpg?v=51f9788b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34" b="19318"/>
          <a:stretch/>
        </p:blipFill>
        <p:spPr bwMode="auto">
          <a:xfrm>
            <a:off x="4562333" y="4796484"/>
            <a:ext cx="2098002" cy="132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irc_mi" descr="http://www.mckeegroup.net/office/images/logo.png">
            <a:hlinkClick r:id="rId24"/>
          </p:cNvPr>
          <p:cNvPicPr/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772" y="3702457"/>
            <a:ext cx="2006600" cy="96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0" name="Picture 12" descr="http://www.countybuildersinc.com/common/images/county_builders_logo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569" y="3867636"/>
            <a:ext cx="2690992" cy="743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http://www.guidihomes.com/images/guidi_logo.gif">
            <a:hlinkClick r:id="rId27"/>
          </p:cNvPr>
          <p:cNvPicPr/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321" y="4694877"/>
            <a:ext cx="2648585" cy="76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irc_mi" descr="http://dulosmedia.org/images/juddBuilders.gif">
            <a:hlinkClick r:id="rId29"/>
          </p:cNvPr>
          <p:cNvPicPr/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9"/>
          <a:stretch/>
        </p:blipFill>
        <p:spPr bwMode="auto">
          <a:xfrm>
            <a:off x="9379795" y="3737531"/>
            <a:ext cx="1803914" cy="88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2" name="Picture 14" descr="http://www.chpaonline.org/clientuploads/directory/staffOnly/logo-korman2.png"/>
          <p:cNvPicPr>
            <a:picLocks noChangeAspect="1" noChangeArrowheads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00"/>
          <a:stretch/>
        </p:blipFill>
        <p:spPr bwMode="auto">
          <a:xfrm>
            <a:off x="6561012" y="1493477"/>
            <a:ext cx="2293004" cy="757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 descr="http://theroostergroup.files.wordpress.com/2010/04/77hudson_logo.jpg?w=912&amp;h=501">
            <a:hlinkClick r:id="rId32"/>
          </p:cNvPr>
          <p:cNvPicPr/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4821" y="4759024"/>
            <a:ext cx="1605250" cy="6978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81128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345" y="712914"/>
            <a:ext cx="2894275" cy="1905000"/>
          </a:xfrm>
        </p:spPr>
        <p:txBody>
          <a:bodyPr/>
          <a:lstStyle/>
          <a:p>
            <a:r>
              <a:rPr lang="en-US" dirty="0" smtClean="0"/>
              <a:t>Our Value Proposition</a:t>
            </a:r>
            <a:br>
              <a:rPr lang="en-US" dirty="0" smtClean="0"/>
            </a:br>
            <a:r>
              <a:rPr lang="en-US" dirty="0" smtClean="0"/>
              <a:t>	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09036" y="1278201"/>
            <a:ext cx="5287618" cy="452231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600" b="1" dirty="0" smtClean="0"/>
          </a:p>
          <a:p>
            <a:pPr marL="457200" lvl="1" indent="0" algn="r">
              <a:buNone/>
            </a:pPr>
            <a:r>
              <a:rPr lang="en-US" sz="2800" b="1" i="1" dirty="0" smtClean="0"/>
              <a:t>Conduct Market Research</a:t>
            </a:r>
          </a:p>
          <a:p>
            <a:pPr lvl="2" algn="r"/>
            <a:r>
              <a:rPr lang="en-US" sz="2000" dirty="0" smtClean="0"/>
              <a:t>Demographic, geographic, psychographic data</a:t>
            </a:r>
          </a:p>
          <a:p>
            <a:pPr lvl="2" algn="r"/>
            <a:r>
              <a:rPr lang="en-US" sz="2000" dirty="0" smtClean="0"/>
              <a:t>Generational </a:t>
            </a:r>
          </a:p>
          <a:p>
            <a:pPr lvl="2" algn="r"/>
            <a:r>
              <a:rPr lang="en-US" sz="2000" dirty="0" smtClean="0"/>
              <a:t>Design, hospitality, builder trends</a:t>
            </a:r>
          </a:p>
          <a:p>
            <a:pPr lvl="2" algn="r"/>
            <a:r>
              <a:rPr lang="en-US" sz="2000" dirty="0" smtClean="0"/>
              <a:t>Affluent buying behavior, preferences</a:t>
            </a:r>
          </a:p>
          <a:p>
            <a:pPr lvl="2" algn="r"/>
            <a:r>
              <a:rPr lang="en-US" sz="2000" dirty="0" smtClean="0"/>
              <a:t>Client experiences</a:t>
            </a:r>
          </a:p>
          <a:p>
            <a:pPr lvl="2"/>
            <a:endParaRPr lang="en-US" sz="2000" dirty="0"/>
          </a:p>
          <a:p>
            <a:pPr lvl="2"/>
            <a:endParaRPr lang="en-US" sz="2000" dirty="0" smtClean="0"/>
          </a:p>
          <a:p>
            <a:pPr marL="502920" lvl="1" indent="0">
              <a:buNone/>
            </a:pPr>
            <a:endParaRPr lang="en-US" sz="2600" dirty="0"/>
          </a:p>
          <a:p>
            <a:pPr lvl="1"/>
            <a:endParaRPr lang="en-US" sz="26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85" y="134597"/>
            <a:ext cx="1400395" cy="835569"/>
          </a:xfrm>
          <a:prstGeom prst="rect">
            <a:avLst/>
          </a:prstGeom>
        </p:spPr>
      </p:pic>
      <p:pic>
        <p:nvPicPr>
          <p:cNvPr id="3074" name="Picture 2" descr="http://cloudlock.com/wp-content/uploads/2014/03/Forrester-Logo-hi-r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620" y="5846901"/>
            <a:ext cx="1122533" cy="365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KG Group logo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685"/>
          <a:stretch/>
        </p:blipFill>
        <p:spPr bwMode="auto">
          <a:xfrm>
            <a:off x="1899380" y="5800520"/>
            <a:ext cx="866528" cy="396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media.glassdoor.com/sqll/227146/pew-research-center-squarelogo.pn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5" b="17307"/>
          <a:stretch/>
        </p:blipFill>
        <p:spPr bwMode="auto">
          <a:xfrm>
            <a:off x="5976917" y="5904483"/>
            <a:ext cx="497012" cy="2501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http://www.gsd.harvard.edu/images/content/5/1/v4/512858.jp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0" t="32550" r="17033" b="28572"/>
          <a:stretch/>
        </p:blipFill>
        <p:spPr bwMode="auto">
          <a:xfrm>
            <a:off x="6903519" y="5936428"/>
            <a:ext cx="378936" cy="2181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https://upload.wikimedia.org/wikipedia/commons/thumb/8/82/Nielsen_logo.svg/220px-Nielsen_logo.svg.pn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302" y="5922673"/>
            <a:ext cx="744611" cy="257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http://www.census.gov/popclock/images/census-logo-whiteBG.pn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6" t="27222" r="12395" b="27361"/>
          <a:stretch/>
        </p:blipFill>
        <p:spPr bwMode="auto">
          <a:xfrm>
            <a:off x="717637" y="5982602"/>
            <a:ext cx="714031" cy="1949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 descr="http://cdnassets.hw.net/ac/a3/9099ba544c85afda9087f517e723/hanley-wood.png"/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37"/>
          <a:stretch/>
        </p:blipFill>
        <p:spPr bwMode="auto">
          <a:xfrm>
            <a:off x="7586640" y="5998507"/>
            <a:ext cx="1315886" cy="1585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 descr="http://www.trademarkia.com/logo-images/the-nielsen-company-us/prizm-77845188.jpg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6" t="30525" r="19006" b="32282"/>
          <a:stretch/>
        </p:blipFill>
        <p:spPr bwMode="auto">
          <a:xfrm>
            <a:off x="10077730" y="5892383"/>
            <a:ext cx="669084" cy="2122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 descr="http://smallbizdev.cornell.edu/assets/logos/claritas.png"/>
          <p:cNvPicPr/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5000"/>
          <a:stretch/>
        </p:blipFill>
        <p:spPr bwMode="auto">
          <a:xfrm>
            <a:off x="9147714" y="5900097"/>
            <a:ext cx="686277" cy="2606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31" y="2514600"/>
            <a:ext cx="3137743" cy="178786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408" y="2514599"/>
            <a:ext cx="2848786" cy="178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372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149" y="674706"/>
            <a:ext cx="2910177" cy="1905000"/>
          </a:xfrm>
        </p:spPr>
        <p:txBody>
          <a:bodyPr/>
          <a:lstStyle/>
          <a:p>
            <a:r>
              <a:rPr lang="en-US" dirty="0" smtClean="0"/>
              <a:t>Our Value Proposition	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0491" y="582434"/>
            <a:ext cx="5516101" cy="3864332"/>
          </a:xfrm>
        </p:spPr>
        <p:txBody>
          <a:bodyPr>
            <a:normAutofit fontScale="77500" lnSpcReduction="20000"/>
          </a:bodyPr>
          <a:lstStyle/>
          <a:p>
            <a:pPr algn="r"/>
            <a:endParaRPr lang="en-US" sz="3000" b="1" dirty="0" smtClean="0"/>
          </a:p>
          <a:p>
            <a:pPr algn="r"/>
            <a:endParaRPr lang="en-US" sz="3000" b="1" dirty="0" smtClean="0"/>
          </a:p>
          <a:p>
            <a:pPr algn="r"/>
            <a:endParaRPr lang="en-US" sz="2600" b="1" dirty="0"/>
          </a:p>
          <a:p>
            <a:pPr marL="457200" lvl="1" indent="0" algn="r">
              <a:buNone/>
            </a:pPr>
            <a:r>
              <a:rPr lang="en-US" sz="3600" b="1" i="1" dirty="0" smtClean="0"/>
              <a:t>Understand the Competition</a:t>
            </a:r>
          </a:p>
          <a:p>
            <a:pPr lvl="2" algn="r"/>
            <a:r>
              <a:rPr lang="en-US" sz="2900" dirty="0" smtClean="0"/>
              <a:t>Team collaboration</a:t>
            </a:r>
          </a:p>
          <a:p>
            <a:pPr lvl="2" algn="r"/>
            <a:r>
              <a:rPr lang="en-US" sz="2900" dirty="0" smtClean="0"/>
              <a:t>Interview partners</a:t>
            </a:r>
          </a:p>
          <a:p>
            <a:pPr lvl="2" algn="r"/>
            <a:r>
              <a:rPr lang="en-US" sz="2900" dirty="0" smtClean="0"/>
              <a:t>Shop the competition</a:t>
            </a:r>
          </a:p>
          <a:p>
            <a:pPr lvl="2" algn="r"/>
            <a:r>
              <a:rPr lang="en-US" sz="2900" dirty="0" smtClean="0"/>
              <a:t>Gather data</a:t>
            </a:r>
          </a:p>
          <a:p>
            <a:pPr lvl="1"/>
            <a:endParaRPr lang="en-US" sz="2900" b="1" i="1" dirty="0" smtClean="0"/>
          </a:p>
          <a:p>
            <a:pPr lvl="1"/>
            <a:endParaRPr lang="en-US" sz="2400" b="1" i="1" dirty="0"/>
          </a:p>
          <a:p>
            <a:pPr lvl="1"/>
            <a:endParaRPr lang="en-US" sz="2600" dirty="0"/>
          </a:p>
          <a:p>
            <a:pPr lvl="1"/>
            <a:endParaRPr lang="en-US" sz="26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90" y="102686"/>
            <a:ext cx="1400395" cy="835569"/>
          </a:xfrm>
          <a:prstGeom prst="rect">
            <a:avLst/>
          </a:prstGeom>
        </p:spPr>
      </p:pic>
      <p:pic>
        <p:nvPicPr>
          <p:cNvPr id="3074" name="Picture 2" descr="http://cloudlock.com/wp-content/uploads/2014/03/Forrester-Logo-hi-r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798" y="5809119"/>
            <a:ext cx="1122533" cy="365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KG Group logo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685"/>
          <a:stretch/>
        </p:blipFill>
        <p:spPr bwMode="auto">
          <a:xfrm>
            <a:off x="1616418" y="5793713"/>
            <a:ext cx="866528" cy="396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media.glassdoor.com/sqll/227146/pew-research-center-squarelogo.pn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5" b="17307"/>
          <a:stretch/>
        </p:blipFill>
        <p:spPr bwMode="auto">
          <a:xfrm>
            <a:off x="5284113" y="6021767"/>
            <a:ext cx="497012" cy="2501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http://www.gsd.harvard.edu/images/content/5/1/v4/512858.jp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0" t="32550" r="17033" b="28572"/>
          <a:stretch/>
        </p:blipFill>
        <p:spPr bwMode="auto">
          <a:xfrm>
            <a:off x="6101674" y="6049347"/>
            <a:ext cx="378936" cy="2181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https://upload.wikimedia.org/wikipedia/commons/thumb/8/82/Nielsen_logo.svg/220px-Nielsen_logo.svg.pn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80" y="5947162"/>
            <a:ext cx="744611" cy="257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http://www.census.gov/popclock/images/census-logo-whiteBG.pn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6" t="27222" r="12395" b="27361"/>
          <a:stretch/>
        </p:blipFill>
        <p:spPr bwMode="auto">
          <a:xfrm>
            <a:off x="586381" y="5951863"/>
            <a:ext cx="714031" cy="1949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 descr="http://cdnassets.hw.net/ac/a3/9099ba544c85afda9087f517e723/hanley-wood.png"/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37"/>
          <a:stretch/>
        </p:blipFill>
        <p:spPr bwMode="auto">
          <a:xfrm>
            <a:off x="6801159" y="6079158"/>
            <a:ext cx="1315886" cy="1585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 descr="http://www.trademarkia.com/logo-images/the-nielsen-company-us/prizm-77845188.jpg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6" t="30525" r="19006" b="32282"/>
          <a:stretch/>
        </p:blipFill>
        <p:spPr bwMode="auto">
          <a:xfrm>
            <a:off x="9446219" y="6056885"/>
            <a:ext cx="669084" cy="2122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 descr="http://smallbizdev.cornell.edu/assets/logos/claritas.png"/>
          <p:cNvPicPr/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5000"/>
          <a:stretch/>
        </p:blipFill>
        <p:spPr bwMode="auto">
          <a:xfrm>
            <a:off x="8437594" y="6064756"/>
            <a:ext cx="686277" cy="2606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907" y="2219048"/>
            <a:ext cx="3124863" cy="2365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5482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648" y="720918"/>
            <a:ext cx="2862469" cy="1905000"/>
          </a:xfrm>
        </p:spPr>
        <p:txBody>
          <a:bodyPr/>
          <a:lstStyle/>
          <a:p>
            <a:r>
              <a:rPr lang="en-US" dirty="0" smtClean="0"/>
              <a:t>Our Value Proposition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0880" y="1423282"/>
            <a:ext cx="7983095" cy="5434717"/>
          </a:xfrm>
        </p:spPr>
        <p:txBody>
          <a:bodyPr>
            <a:normAutofit fontScale="92500" lnSpcReduction="20000"/>
          </a:bodyPr>
          <a:lstStyle/>
          <a:p>
            <a:pPr marL="457200" lvl="1" indent="0">
              <a:buNone/>
            </a:pPr>
            <a:r>
              <a:rPr lang="en-US" sz="2400" b="1" i="1" dirty="0" smtClean="0"/>
              <a:t>Offer Experiential Merchandising</a:t>
            </a:r>
          </a:p>
          <a:p>
            <a:pPr lvl="2"/>
            <a:r>
              <a:rPr lang="en-US" sz="1700" dirty="0" smtClean="0"/>
              <a:t>Create a welcoming environment based on research</a:t>
            </a:r>
          </a:p>
          <a:p>
            <a:pPr lvl="2"/>
            <a:r>
              <a:rPr lang="en-US" sz="1700" dirty="0" smtClean="0"/>
              <a:t>Offer function and adaptability</a:t>
            </a:r>
          </a:p>
          <a:p>
            <a:pPr lvl="2"/>
            <a:r>
              <a:rPr lang="en-US" sz="1700" dirty="0" smtClean="0"/>
              <a:t>Provide an experience, tell a story</a:t>
            </a:r>
          </a:p>
          <a:p>
            <a:pPr lvl="2"/>
            <a:endParaRPr lang="en-US" sz="1700" dirty="0"/>
          </a:p>
          <a:p>
            <a:pPr marL="502920" lvl="1" indent="0">
              <a:buNone/>
            </a:pPr>
            <a:r>
              <a:rPr lang="en-US" sz="2000" b="1" i="1" dirty="0" smtClean="0"/>
              <a:t>Project:  Office for an Advertising Agency</a:t>
            </a:r>
          </a:p>
          <a:p>
            <a:pPr lvl="2"/>
            <a:r>
              <a:rPr lang="en-US" dirty="0" smtClean="0"/>
              <a:t>Millennial Start up Company </a:t>
            </a:r>
          </a:p>
          <a:p>
            <a:pPr lvl="3"/>
            <a:r>
              <a:rPr lang="en-US" dirty="0" smtClean="0"/>
              <a:t>Process is Flexible </a:t>
            </a:r>
            <a:r>
              <a:rPr lang="en-US" dirty="0"/>
              <a:t>– agile development and design based on needs</a:t>
            </a:r>
          </a:p>
          <a:p>
            <a:pPr lvl="3"/>
            <a:r>
              <a:rPr lang="en-US" dirty="0" smtClean="0"/>
              <a:t>Office space with no silos </a:t>
            </a:r>
            <a:r>
              <a:rPr lang="en-US" dirty="0"/>
              <a:t>– </a:t>
            </a:r>
            <a:r>
              <a:rPr lang="en-US" dirty="0" smtClean="0"/>
              <a:t>work </a:t>
            </a:r>
            <a:r>
              <a:rPr lang="en-US" dirty="0"/>
              <a:t>together at the same time in the same room</a:t>
            </a:r>
          </a:p>
          <a:p>
            <a:pPr lvl="3"/>
            <a:r>
              <a:rPr lang="en-US" dirty="0" smtClean="0"/>
              <a:t>Design to be thoughtful with </a:t>
            </a:r>
            <a:r>
              <a:rPr lang="en-US" dirty="0"/>
              <a:t>powerful technology </a:t>
            </a:r>
          </a:p>
          <a:p>
            <a:pPr lvl="2"/>
            <a:r>
              <a:rPr lang="en-US" dirty="0"/>
              <a:t>Office </a:t>
            </a:r>
            <a:r>
              <a:rPr lang="en-US" dirty="0" smtClean="0"/>
              <a:t>Design </a:t>
            </a:r>
            <a:r>
              <a:rPr lang="en-US" dirty="0"/>
              <a:t>Elements</a:t>
            </a:r>
          </a:p>
          <a:p>
            <a:pPr lvl="3"/>
            <a:r>
              <a:rPr lang="en-US" dirty="0" smtClean="0"/>
              <a:t>Cool, </a:t>
            </a:r>
            <a:r>
              <a:rPr lang="en-US" dirty="0"/>
              <a:t>colored lighting</a:t>
            </a:r>
          </a:p>
          <a:p>
            <a:pPr lvl="3"/>
            <a:r>
              <a:rPr lang="en-US" dirty="0" smtClean="0"/>
              <a:t>Adaptable, </a:t>
            </a:r>
            <a:r>
              <a:rPr lang="en-US" dirty="0"/>
              <a:t>movable furniture, lots of rolling ottomans</a:t>
            </a:r>
          </a:p>
          <a:p>
            <a:pPr lvl="3"/>
            <a:r>
              <a:rPr lang="en-US" dirty="0"/>
              <a:t>Fun Zone – ping pong table as conference table</a:t>
            </a:r>
          </a:p>
          <a:p>
            <a:pPr lvl="3"/>
            <a:r>
              <a:rPr lang="en-US" dirty="0"/>
              <a:t>Graffiti art </a:t>
            </a:r>
            <a:r>
              <a:rPr lang="en-US" dirty="0" smtClean="0"/>
              <a:t>logo </a:t>
            </a:r>
            <a:r>
              <a:rPr lang="en-US" dirty="0"/>
              <a:t>wall</a:t>
            </a:r>
          </a:p>
          <a:p>
            <a:pPr lvl="3"/>
            <a:r>
              <a:rPr lang="en-US" dirty="0"/>
              <a:t>Company branded coffee house / lounge (Central Perk) with sharing table</a:t>
            </a:r>
          </a:p>
          <a:p>
            <a:pPr lvl="3"/>
            <a:r>
              <a:rPr lang="en-US" dirty="0"/>
              <a:t>Seating with plug in </a:t>
            </a:r>
            <a:r>
              <a:rPr lang="en-US" dirty="0" smtClean="0"/>
              <a:t>headphones</a:t>
            </a:r>
          </a:p>
          <a:p>
            <a:pPr lvl="2"/>
            <a:endParaRPr lang="en-US" sz="2400" dirty="0"/>
          </a:p>
          <a:p>
            <a:pPr lvl="2"/>
            <a:endParaRPr lang="en-US" sz="2400" dirty="0"/>
          </a:p>
          <a:p>
            <a:pPr lvl="1"/>
            <a:endParaRPr lang="en-US" sz="2600" dirty="0"/>
          </a:p>
          <a:p>
            <a:pPr lvl="1"/>
            <a:endParaRPr lang="en-US" sz="26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76" y="103658"/>
            <a:ext cx="1400395" cy="835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4228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416" y="609600"/>
            <a:ext cx="2905999" cy="1905000"/>
          </a:xfrm>
        </p:spPr>
        <p:txBody>
          <a:bodyPr/>
          <a:lstStyle/>
          <a:p>
            <a:r>
              <a:rPr lang="en-US" dirty="0" smtClean="0"/>
              <a:t>Our Value Proposition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95222" y="946537"/>
            <a:ext cx="6647276" cy="4493389"/>
          </a:xfrm>
        </p:spPr>
        <p:txBody>
          <a:bodyPr>
            <a:normAutofit/>
          </a:bodyPr>
          <a:lstStyle/>
          <a:p>
            <a:pPr lvl="1"/>
            <a:endParaRPr lang="en-US" sz="2400" b="1" i="1" dirty="0" smtClean="0"/>
          </a:p>
          <a:p>
            <a:pPr marL="457200" lvl="1" indent="0">
              <a:buNone/>
            </a:pPr>
            <a:r>
              <a:rPr lang="en-US" sz="2400" b="1" i="1" dirty="0" smtClean="0"/>
              <a:t>Offer Experiential Merchandising</a:t>
            </a:r>
          </a:p>
          <a:p>
            <a:pPr marL="960120" lvl="2" indent="0">
              <a:buNone/>
            </a:pPr>
            <a:r>
              <a:rPr lang="en-US" sz="2000" dirty="0" smtClean="0"/>
              <a:t>Office - Adaptable Inspiration Elements</a:t>
            </a:r>
          </a:p>
          <a:p>
            <a:pPr lvl="1"/>
            <a:endParaRPr lang="en-US" sz="2600" dirty="0"/>
          </a:p>
          <a:p>
            <a:pPr lvl="1"/>
            <a:endParaRPr lang="en-US" sz="2600" dirty="0" smtClean="0"/>
          </a:p>
          <a:p>
            <a:pPr lvl="1"/>
            <a:endParaRPr lang="en-US" sz="2600" dirty="0"/>
          </a:p>
          <a:p>
            <a:pPr lvl="1"/>
            <a:endParaRPr lang="en-US" sz="2600" dirty="0" smtClean="0"/>
          </a:p>
          <a:p>
            <a:pPr lvl="1"/>
            <a:endParaRPr lang="en-US" sz="2600" dirty="0"/>
          </a:p>
          <a:p>
            <a:pPr marL="502920" lvl="1" indent="0">
              <a:buNone/>
            </a:pPr>
            <a:endParaRPr lang="en-US" sz="2600" dirty="0" smtClean="0"/>
          </a:p>
          <a:p>
            <a:pPr lvl="1"/>
            <a:endParaRPr lang="en-US" sz="2600" dirty="0"/>
          </a:p>
          <a:p>
            <a:pPr lvl="1"/>
            <a:endParaRPr lang="en-US" sz="2600" dirty="0" smtClean="0"/>
          </a:p>
          <a:p>
            <a:pPr lvl="1"/>
            <a:endParaRPr lang="en-US" sz="26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21" y="110968"/>
            <a:ext cx="1400395" cy="835569"/>
          </a:xfrm>
          <a:prstGeom prst="rect">
            <a:avLst/>
          </a:prstGeom>
        </p:spPr>
      </p:pic>
      <p:pic>
        <p:nvPicPr>
          <p:cNvPr id="7" name="Picture 6" descr="Fusion Tables - diner table, conference or office table, or a pool table (after working hours of course...): 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"/>
          <a:stretch/>
        </p:blipFill>
        <p:spPr bwMode="auto">
          <a:xfrm>
            <a:off x="5923236" y="1562100"/>
            <a:ext cx="2276512" cy="24428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First Class 090.01">
            <a:hlinkClick r:id="rId4"/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45" b="15848"/>
          <a:stretch/>
        </p:blipFill>
        <p:spPr bwMode="auto">
          <a:xfrm>
            <a:off x="8408939" y="1563636"/>
            <a:ext cx="1896296" cy="12282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http://www.agati.com/site/largepics/822/157463/517418/729322/Hampton_Curved_POD_ENV_Gray_FNL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939" y="2988079"/>
            <a:ext cx="1912162" cy="17336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 descr="http://www.arcadiacontract.com/products/images/l/SPEAK_05.jp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0" t="18333" r="10800" b="9333"/>
          <a:stretch/>
        </p:blipFill>
        <p:spPr bwMode="auto">
          <a:xfrm>
            <a:off x="603626" y="3373703"/>
            <a:ext cx="2496432" cy="16939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 descr="http://www.arcadiacontract.com/products/images/l/6162_01.jpg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66" b="5347"/>
          <a:stretch/>
        </p:blipFill>
        <p:spPr bwMode="auto">
          <a:xfrm>
            <a:off x="3296961" y="4801655"/>
            <a:ext cx="2435204" cy="15471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 descr="Working on a Saturday - desire to inspire - desiretoinspire.net: "/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3024" r="126" b="9867"/>
          <a:stretch/>
        </p:blipFill>
        <p:spPr bwMode="auto">
          <a:xfrm>
            <a:off x="3229148" y="1562100"/>
            <a:ext cx="2528014" cy="30927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 descr="http://www.agati.com/site/largepics/822/157463/517418/736511/POD_Green_Circle.jpg"/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9" t="3809" r="16945" b="3238"/>
          <a:stretch/>
        </p:blipFill>
        <p:spPr bwMode="auto">
          <a:xfrm>
            <a:off x="5926108" y="4154196"/>
            <a:ext cx="2273640" cy="21743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 descr="Altea 2.3">
            <a:hlinkClick r:id="rId11"/>
          </p:cNvPr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4" r="13325"/>
          <a:stretch/>
        </p:blipFill>
        <p:spPr bwMode="auto">
          <a:xfrm>
            <a:off x="8424805" y="4925801"/>
            <a:ext cx="769680" cy="14027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 descr="Jonathan 004.25">
            <a:hlinkClick r:id="rId13"/>
          </p:cNvPr>
          <p:cNvPicPr/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7" r="17690"/>
          <a:stretch/>
        </p:blipFill>
        <p:spPr bwMode="auto">
          <a:xfrm>
            <a:off x="9510603" y="4922615"/>
            <a:ext cx="895438" cy="14335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7" descr="Concept 902.11">
            <a:hlinkClick r:id="rId15"/>
          </p:cNvPr>
          <p:cNvPicPr/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0" r="12409" b="4394"/>
          <a:stretch/>
        </p:blipFill>
        <p:spPr bwMode="auto">
          <a:xfrm>
            <a:off x="10690386" y="4922615"/>
            <a:ext cx="1021833" cy="14053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 descr="http://www.sandleroffice.com/wp-content/uploads/2015/08/617.01-ins.jpg">
            <a:hlinkClick r:id="rId17"/>
          </p:cNvPr>
          <p:cNvPicPr/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23" b="9225"/>
          <a:stretch/>
        </p:blipFill>
        <p:spPr bwMode="auto">
          <a:xfrm>
            <a:off x="603626" y="5182648"/>
            <a:ext cx="2496432" cy="11208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cture 19" descr="http://www.sandleroffice.com/wp-content/uploads/2015/06/nomado-01.jpg">
            <a:hlinkClick r:id="rId19"/>
          </p:cNvPr>
          <p:cNvPicPr/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r="18367" b="5545"/>
          <a:stretch/>
        </p:blipFill>
        <p:spPr bwMode="auto">
          <a:xfrm>
            <a:off x="10436306" y="1817860"/>
            <a:ext cx="1275914" cy="28370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3412122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TM03457485[[fn=Mesh]]</Template>
  <TotalTime>1259</TotalTime>
  <Words>586</Words>
  <Application>Microsoft Office PowerPoint</Application>
  <PresentationFormat>Widescreen</PresentationFormat>
  <Paragraphs>184</Paragraphs>
  <Slides>18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Century Gothic</vt:lpstr>
      <vt:lpstr>Mesh</vt:lpstr>
      <vt:lpstr>Acrobat Document</vt:lpstr>
      <vt:lpstr>Gacek Design Group</vt:lpstr>
      <vt:lpstr>About Us  </vt:lpstr>
      <vt:lpstr>About Us  </vt:lpstr>
      <vt:lpstr>About Us  </vt:lpstr>
      <vt:lpstr> Commercial Clients</vt:lpstr>
      <vt:lpstr>Our Value Proposition   </vt:lpstr>
      <vt:lpstr>Our Value Proposition  </vt:lpstr>
      <vt:lpstr>Our Value Proposition </vt:lpstr>
      <vt:lpstr>Our Value Proposition </vt:lpstr>
      <vt:lpstr>What You Can Expect </vt:lpstr>
      <vt:lpstr>Design Plan </vt:lpstr>
      <vt:lpstr>Design Plan </vt:lpstr>
      <vt:lpstr>Design Plan </vt:lpstr>
      <vt:lpstr>Design Plan </vt:lpstr>
      <vt:lpstr>Design Plan </vt:lpstr>
      <vt:lpstr>Design Plan </vt:lpstr>
      <vt:lpstr> </vt:lpstr>
      <vt:lpstr>Thank you!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Gacek Design Group</dc:title>
  <dc:creator>Lori</dc:creator>
  <cp:lastModifiedBy>Lori</cp:lastModifiedBy>
  <cp:revision>105</cp:revision>
  <cp:lastPrinted>2014-09-02T17:58:47Z</cp:lastPrinted>
  <dcterms:created xsi:type="dcterms:W3CDTF">2014-06-09T19:35:26Z</dcterms:created>
  <dcterms:modified xsi:type="dcterms:W3CDTF">2016-03-30T15:45:21Z</dcterms:modified>
</cp:coreProperties>
</file>